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56" r:id="rId2"/>
    <p:sldId id="370" r:id="rId3"/>
    <p:sldId id="357" r:id="rId4"/>
    <p:sldId id="358" r:id="rId5"/>
    <p:sldId id="360" r:id="rId6"/>
    <p:sldId id="362" r:id="rId7"/>
    <p:sldId id="361" r:id="rId8"/>
    <p:sldId id="359" r:id="rId9"/>
    <p:sldId id="368" r:id="rId10"/>
    <p:sldId id="369" r:id="rId11"/>
    <p:sldId id="261" r:id="rId12"/>
    <p:sldId id="367" r:id="rId13"/>
    <p:sldId id="268" r:id="rId14"/>
    <p:sldId id="366" r:id="rId15"/>
    <p:sldId id="269" r:id="rId16"/>
    <p:sldId id="365" r:id="rId17"/>
    <p:sldId id="263" r:id="rId18"/>
    <p:sldId id="364" r:id="rId19"/>
    <p:sldId id="264" r:id="rId20"/>
    <p:sldId id="363" r:id="rId21"/>
    <p:sldId id="346" r:id="rId22"/>
  </p:sldIdLst>
  <p:sldSz cx="12192000" cy="6858000"/>
  <p:notesSz cx="6858000" cy="9144000"/>
  <p:defaultTextStyle>
    <a:defPPr>
      <a:defRPr lang="en-US"/>
    </a:defPPr>
    <a:lvl1pPr marL="0" algn="l" defTabSz="342946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46" algn="l" defTabSz="342946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91" algn="l" defTabSz="342946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837" algn="l" defTabSz="342946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783" algn="l" defTabSz="342946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729" algn="l" defTabSz="342946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674" algn="l" defTabSz="342946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620" algn="l" defTabSz="342946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566" algn="l" defTabSz="342946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1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9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BE82528-B3FB-4E47-91E5-C20D4C13625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Roboto Regular" panose="02000000000000000000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A3B30F-EA84-5D42-9F45-FD1B8B2894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7E71B0-A183-9047-9AAD-7FB5280C5ED1}" type="datetimeFigureOut">
              <a:rPr lang="en-US" smtClean="0">
                <a:latin typeface="Roboto Regular" panose="02000000000000000000" pitchFamily="2" charset="0"/>
              </a:rPr>
              <a:t>9/5/19</a:t>
            </a:fld>
            <a:endParaRPr lang="en-US" dirty="0">
              <a:latin typeface="Roboto Regular" panose="020000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C06E69-4518-CE46-A03E-9FCFFFCDCA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Roboto Regular" panose="02000000000000000000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F5DD23-AAA9-E348-AEF5-A9B9879675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6E97DC-0151-6545-81DB-5B8394248CEE}" type="slidenum">
              <a:rPr lang="en-US" smtClean="0">
                <a:latin typeface="Roboto Regular" panose="02000000000000000000" pitchFamily="2" charset="0"/>
              </a:rPr>
              <a:t>‹#›</a:t>
            </a:fld>
            <a:endParaRPr lang="en-US" dirty="0">
              <a:latin typeface="Roboto Regular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8119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.tiff>
</file>

<file path=ppt/media/image3.png>
</file>

<file path=ppt/media/image3.tiff>
</file>

<file path=ppt/media/image4.tiff>
</file>

<file path=ppt/media/image5.tiff>
</file>

<file path=ppt/media/image6.png>
</file>

<file path=ppt/media/image6.tiff>
</file>

<file path=ppt/media/image7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Roboto Regular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Roboto Regular" panose="02000000000000000000" pitchFamily="2" charset="0"/>
              </a:defRPr>
            </a:lvl1pPr>
          </a:lstStyle>
          <a:p>
            <a:fld id="{D9877D3A-1FA8-434B-90C9-6FE35E033EAE}" type="datetimeFigureOut">
              <a:rPr lang="en-US" smtClean="0"/>
              <a:pPr/>
              <a:t>9/5/19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Roboto Regular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Roboto Regular" panose="02000000000000000000" pitchFamily="2" charset="0"/>
              </a:defRPr>
            </a:lvl1pPr>
          </a:lstStyle>
          <a:p>
            <a:fld id="{20416294-ABF7-2947-B07D-FFCC9B99E80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805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Roboto Regular" panose="020000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Roboto Regular" panose="02000000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Roboto Regular" panose="02000000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Roboto Regular" panose="02000000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Roboto Regular" panose="02000000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511633E-FEBD-2949-BD79-8D900D07E46D}"/>
              </a:ext>
            </a:extLst>
          </p:cNvPr>
          <p:cNvSpPr/>
          <p:nvPr userDrawn="1"/>
        </p:nvSpPr>
        <p:spPr>
          <a:xfrm>
            <a:off x="0" y="6210300"/>
            <a:ext cx="12192000" cy="647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0E3D7E7-63BB-B34C-9FBB-4FBCAE19C9C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79043" y="2308253"/>
            <a:ext cx="1950720" cy="379787"/>
            <a:chOff x="382588" y="4784726"/>
            <a:chExt cx="896938" cy="174625"/>
          </a:xfrm>
          <a:solidFill>
            <a:schemeClr val="bg1"/>
          </a:solidFill>
        </p:grpSpPr>
        <p:sp>
          <p:nvSpPr>
            <p:cNvPr id="6" name="Freeform 15">
              <a:extLst>
                <a:ext uri="{FF2B5EF4-FFF2-40B4-BE49-F238E27FC236}">
                  <a16:creationId xmlns:a16="http://schemas.microsoft.com/office/drawing/2014/main" id="{0DB5C354-9B8C-114C-AE00-5E6E2A020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7" name="Freeform 16">
              <a:extLst>
                <a:ext uri="{FF2B5EF4-FFF2-40B4-BE49-F238E27FC236}">
                  <a16:creationId xmlns:a16="http://schemas.microsoft.com/office/drawing/2014/main" id="{32A1B6AD-B087-604C-9213-AEF790A05A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8" name="Freeform 17">
              <a:extLst>
                <a:ext uri="{FF2B5EF4-FFF2-40B4-BE49-F238E27FC236}">
                  <a16:creationId xmlns:a16="http://schemas.microsoft.com/office/drawing/2014/main" id="{63C1721D-F51B-4A4F-B916-D1BDB3629F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9" name="Freeform 18">
              <a:extLst>
                <a:ext uri="{FF2B5EF4-FFF2-40B4-BE49-F238E27FC236}">
                  <a16:creationId xmlns:a16="http://schemas.microsoft.com/office/drawing/2014/main" id="{9B633485-9AF1-274D-9E20-5B0E543C36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10" name="Freeform 19">
              <a:extLst>
                <a:ext uri="{FF2B5EF4-FFF2-40B4-BE49-F238E27FC236}">
                  <a16:creationId xmlns:a16="http://schemas.microsoft.com/office/drawing/2014/main" id="{30E6FB59-4178-DB4A-ADF1-A932B7A4B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11" name="Freeform 20">
              <a:extLst>
                <a:ext uri="{FF2B5EF4-FFF2-40B4-BE49-F238E27FC236}">
                  <a16:creationId xmlns:a16="http://schemas.microsoft.com/office/drawing/2014/main" id="{F548BCD4-7652-5B44-B9E6-A3FC08BBE6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21121940-27DA-0843-8EC7-DD27664D28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89AAC998-EE7A-D442-B36B-3880BE3047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BAD1C3F-D581-8245-8612-C8E78DB9B25E}"/>
              </a:ext>
            </a:extLst>
          </p:cNvPr>
          <p:cNvCxnSpPr>
            <a:cxnSpLocks/>
          </p:cNvCxnSpPr>
          <p:nvPr userDrawn="1"/>
        </p:nvCxnSpPr>
        <p:spPr>
          <a:xfrm>
            <a:off x="1079043" y="2951768"/>
            <a:ext cx="2057400" cy="0"/>
          </a:xfrm>
          <a:prstGeom prst="line">
            <a:avLst/>
          </a:prstGeom>
          <a:ln w="6350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47">
            <a:extLst>
              <a:ext uri="{FF2B5EF4-FFF2-40B4-BE49-F238E27FC236}">
                <a16:creationId xmlns:a16="http://schemas.microsoft.com/office/drawing/2014/main" id="{07B204BD-86BE-0A46-8494-0C8DC431DD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8965" y="3582807"/>
            <a:ext cx="10054256" cy="560153"/>
          </a:xfrm>
          <a:prstGeom prst="rect">
            <a:avLst/>
          </a:prstGeom>
          <a:noFill/>
        </p:spPr>
        <p:txBody>
          <a:bodyPr wrap="square" lIns="0" anchor="b" anchorCtr="0">
            <a:spAutoFit/>
          </a:bodyPr>
          <a:lstStyle>
            <a:lvl1pPr algn="l">
              <a:defRPr sz="3800" b="0" i="0" cap="all" spc="53" baseline="0">
                <a:solidFill>
                  <a:schemeClr val="tx1"/>
                </a:solidFill>
                <a:latin typeface="Lato Light" panose="020F0502020204030203" pitchFamily="34" charset="77"/>
              </a:defRPr>
            </a:lvl1pPr>
          </a:lstStyle>
          <a:p>
            <a:r>
              <a:rPr lang="en-US" dirty="0"/>
              <a:t>TITLE IN ALL CAPS</a:t>
            </a:r>
          </a:p>
        </p:txBody>
      </p:sp>
      <p:sp>
        <p:nvSpPr>
          <p:cNvPr id="27" name="Text Placeholder 150">
            <a:extLst>
              <a:ext uri="{FF2B5EF4-FFF2-40B4-BE49-F238E27FC236}">
                <a16:creationId xmlns:a16="http://schemas.microsoft.com/office/drawing/2014/main" id="{EA8A2313-0435-6449-B08B-E647E4697D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68965" y="4142960"/>
            <a:ext cx="10054256" cy="410633"/>
          </a:xfrm>
          <a:prstGeom prst="rect">
            <a:avLst/>
          </a:prstGeom>
        </p:spPr>
        <p:txBody>
          <a:bodyPr lIns="0" tIns="22860"/>
          <a:lstStyle>
            <a:lvl1pPr marL="0" indent="0">
              <a:buNone/>
              <a:defRPr sz="2200" b="0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288918" indent="0">
              <a:buNone/>
              <a:defRPr sz="2133">
                <a:solidFill>
                  <a:schemeClr val="accent1"/>
                </a:solidFill>
              </a:defRPr>
            </a:lvl2pPr>
            <a:lvl3pPr marL="681020" indent="0">
              <a:buNone/>
              <a:defRPr sz="2133">
                <a:solidFill>
                  <a:schemeClr val="accent1"/>
                </a:solidFill>
              </a:defRPr>
            </a:lvl3pPr>
            <a:lvl4pPr marL="1031849" indent="0">
              <a:buNone/>
              <a:defRPr sz="2133">
                <a:solidFill>
                  <a:schemeClr val="accent1"/>
                </a:solidFill>
              </a:defRPr>
            </a:lvl4pPr>
            <a:lvl5pPr marL="1425539" indent="0">
              <a:buNone/>
              <a:defRPr sz="2133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Freeform 3">
            <a:extLst>
              <a:ext uri="{FF2B5EF4-FFF2-40B4-BE49-F238E27FC236}">
                <a16:creationId xmlns:a16="http://schemas.microsoft.com/office/drawing/2014/main" id="{1E4979B8-5A8A-6540-8909-475F5FEBAFD0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068965" y="2195910"/>
            <a:ext cx="2057400" cy="411734"/>
          </a:xfrm>
          <a:custGeom>
            <a:avLst/>
            <a:gdLst>
              <a:gd name="T0" fmla="*/ 5863 w 7139"/>
              <a:gd name="T1" fmla="*/ 386 h 1428"/>
              <a:gd name="T2" fmla="*/ 5610 w 7139"/>
              <a:gd name="T3" fmla="*/ 323 h 1428"/>
              <a:gd name="T4" fmla="*/ 5883 w 7139"/>
              <a:gd name="T5" fmla="*/ 848 h 1428"/>
              <a:gd name="T6" fmla="*/ 6223 w 7139"/>
              <a:gd name="T7" fmla="*/ 600 h 1428"/>
              <a:gd name="T8" fmla="*/ 6157 w 7139"/>
              <a:gd name="T9" fmla="*/ 323 h 1428"/>
              <a:gd name="T10" fmla="*/ 1072 w 7139"/>
              <a:gd name="T11" fmla="*/ 1377 h 1428"/>
              <a:gd name="T12" fmla="*/ 1307 w 7139"/>
              <a:gd name="T13" fmla="*/ 135 h 1428"/>
              <a:gd name="T14" fmla="*/ 1033 w 7139"/>
              <a:gd name="T15" fmla="*/ 0 h 1428"/>
              <a:gd name="T16" fmla="*/ 1677 w 7139"/>
              <a:gd name="T17" fmla="*/ 866 h 1428"/>
              <a:gd name="T18" fmla="*/ 2367 w 7139"/>
              <a:gd name="T19" fmla="*/ 862 h 1428"/>
              <a:gd name="T20" fmla="*/ 1889 w 7139"/>
              <a:gd name="T21" fmla="*/ 296 h 1428"/>
              <a:gd name="T22" fmla="*/ 476 w 7139"/>
              <a:gd name="T23" fmla="*/ 535 h 1428"/>
              <a:gd name="T24" fmla="*/ 477 w 7139"/>
              <a:gd name="T25" fmla="*/ 296 h 1428"/>
              <a:gd name="T26" fmla="*/ 932 w 7139"/>
              <a:gd name="T27" fmla="*/ 1072 h 1428"/>
              <a:gd name="T28" fmla="*/ 476 w 7139"/>
              <a:gd name="T29" fmla="*/ 1194 h 1428"/>
              <a:gd name="T30" fmla="*/ 3107 w 7139"/>
              <a:gd name="T31" fmla="*/ 321 h 1428"/>
              <a:gd name="T32" fmla="*/ 2923 w 7139"/>
              <a:gd name="T33" fmla="*/ 1195 h 1428"/>
              <a:gd name="T34" fmla="*/ 2739 w 7139"/>
              <a:gd name="T35" fmla="*/ 461 h 1428"/>
              <a:gd name="T36" fmla="*/ 2471 w 7139"/>
              <a:gd name="T37" fmla="*/ 321 h 1428"/>
              <a:gd name="T38" fmla="*/ 2924 w 7139"/>
              <a:gd name="T39" fmla="*/ 1425 h 1428"/>
              <a:gd name="T40" fmla="*/ 3378 w 7139"/>
              <a:gd name="T41" fmla="*/ 460 h 1428"/>
              <a:gd name="T42" fmla="*/ 4323 w 7139"/>
              <a:gd name="T43" fmla="*/ 0 h 1428"/>
              <a:gd name="T44" fmla="*/ 3924 w 7139"/>
              <a:gd name="T45" fmla="*/ 296 h 1428"/>
              <a:gd name="T46" fmla="*/ 4455 w 7139"/>
              <a:gd name="T47" fmla="*/ 866 h 1428"/>
              <a:gd name="T48" fmla="*/ 4323 w 7139"/>
              <a:gd name="T49" fmla="*/ 0 h 1428"/>
              <a:gd name="T50" fmla="*/ 4185 w 7139"/>
              <a:gd name="T51" fmla="*/ 862 h 1428"/>
              <a:gd name="T52" fmla="*/ 3753 w 7139"/>
              <a:gd name="T53" fmla="*/ 866 h 1428"/>
              <a:gd name="T54" fmla="*/ 5474 w 7139"/>
              <a:gd name="T55" fmla="*/ 896 h 1428"/>
              <a:gd name="T56" fmla="*/ 5034 w 7139"/>
              <a:gd name="T57" fmla="*/ 1194 h 1428"/>
              <a:gd name="T58" fmla="*/ 5488 w 7139"/>
              <a:gd name="T59" fmla="*/ 1071 h 1428"/>
              <a:gd name="T60" fmla="*/ 5033 w 7139"/>
              <a:gd name="T61" fmla="*/ 295 h 1428"/>
              <a:gd name="T62" fmla="*/ 5510 w 7139"/>
              <a:gd name="T63" fmla="*/ 799 h 1428"/>
              <a:gd name="T64" fmla="*/ 5035 w 7139"/>
              <a:gd name="T65" fmla="*/ 535 h 1428"/>
              <a:gd name="T66" fmla="*/ 7024 w 7139"/>
              <a:gd name="T67" fmla="*/ 373 h 1428"/>
              <a:gd name="T68" fmla="*/ 6286 w 7139"/>
              <a:gd name="T69" fmla="*/ 600 h 1428"/>
              <a:gd name="T70" fmla="*/ 6708 w 7139"/>
              <a:gd name="T71" fmla="*/ 518 h 1428"/>
              <a:gd name="T72" fmla="*/ 6708 w 7139"/>
              <a:gd name="T73" fmla="*/ 714 h 1428"/>
              <a:gd name="T74" fmla="*/ 6363 w 7139"/>
              <a:gd name="T75" fmla="*/ 1335 h 1428"/>
              <a:gd name="T76" fmla="*/ 7135 w 7139"/>
              <a:gd name="T77" fmla="*/ 1111 h 1428"/>
              <a:gd name="T78" fmla="*/ 6672 w 7139"/>
              <a:gd name="T79" fmla="*/ 1195 h 1428"/>
              <a:gd name="T80" fmla="*/ 6539 w 7139"/>
              <a:gd name="T81" fmla="*/ 999 h 1428"/>
              <a:gd name="T82" fmla="*/ 6883 w 7139"/>
              <a:gd name="T83" fmla="*/ 953 h 1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139" h="1428">
                <a:moveTo>
                  <a:pt x="6157" y="323"/>
                </a:moveTo>
                <a:cubicBezTo>
                  <a:pt x="6087" y="323"/>
                  <a:pt x="6019" y="333"/>
                  <a:pt x="5952" y="352"/>
                </a:cubicBezTo>
                <a:cubicBezTo>
                  <a:pt x="5921" y="360"/>
                  <a:pt x="5891" y="372"/>
                  <a:pt x="5863" y="386"/>
                </a:cubicBezTo>
                <a:cubicBezTo>
                  <a:pt x="5858" y="377"/>
                  <a:pt x="5851" y="370"/>
                  <a:pt x="5844" y="362"/>
                </a:cubicBezTo>
                <a:cubicBezTo>
                  <a:pt x="5818" y="336"/>
                  <a:pt x="5787" y="323"/>
                  <a:pt x="5750" y="323"/>
                </a:cubicBezTo>
                <a:lnTo>
                  <a:pt x="5610" y="323"/>
                </a:lnTo>
                <a:lnTo>
                  <a:pt x="5610" y="1416"/>
                </a:lnTo>
                <a:lnTo>
                  <a:pt x="5883" y="1416"/>
                </a:lnTo>
                <a:lnTo>
                  <a:pt x="5883" y="848"/>
                </a:lnTo>
                <a:cubicBezTo>
                  <a:pt x="5883" y="738"/>
                  <a:pt x="5901" y="696"/>
                  <a:pt x="5938" y="657"/>
                </a:cubicBezTo>
                <a:cubicBezTo>
                  <a:pt x="5975" y="619"/>
                  <a:pt x="6030" y="600"/>
                  <a:pt x="6105" y="600"/>
                </a:cubicBezTo>
                <a:lnTo>
                  <a:pt x="6223" y="600"/>
                </a:lnTo>
                <a:lnTo>
                  <a:pt x="6223" y="322"/>
                </a:lnTo>
                <a:lnTo>
                  <a:pt x="6157" y="322"/>
                </a:lnTo>
                <a:lnTo>
                  <a:pt x="6157" y="323"/>
                </a:lnTo>
                <a:close/>
                <a:moveTo>
                  <a:pt x="1033" y="0"/>
                </a:moveTo>
                <a:lnTo>
                  <a:pt x="1033" y="1281"/>
                </a:lnTo>
                <a:cubicBezTo>
                  <a:pt x="1033" y="1319"/>
                  <a:pt x="1046" y="1351"/>
                  <a:pt x="1072" y="1377"/>
                </a:cubicBezTo>
                <a:cubicBezTo>
                  <a:pt x="1098" y="1403"/>
                  <a:pt x="1129" y="1416"/>
                  <a:pt x="1166" y="1416"/>
                </a:cubicBezTo>
                <a:lnTo>
                  <a:pt x="1307" y="1416"/>
                </a:lnTo>
                <a:lnTo>
                  <a:pt x="1307" y="135"/>
                </a:lnTo>
                <a:cubicBezTo>
                  <a:pt x="1307" y="97"/>
                  <a:pt x="1294" y="64"/>
                  <a:pt x="1268" y="38"/>
                </a:cubicBezTo>
                <a:cubicBezTo>
                  <a:pt x="1241" y="12"/>
                  <a:pt x="1209" y="0"/>
                  <a:pt x="1174" y="0"/>
                </a:cubicBezTo>
                <a:lnTo>
                  <a:pt x="1033" y="0"/>
                </a:lnTo>
                <a:close/>
                <a:moveTo>
                  <a:pt x="2102" y="866"/>
                </a:moveTo>
                <a:cubicBezTo>
                  <a:pt x="2102" y="715"/>
                  <a:pt x="2051" y="535"/>
                  <a:pt x="1889" y="535"/>
                </a:cubicBezTo>
                <a:cubicBezTo>
                  <a:pt x="1727" y="535"/>
                  <a:pt x="1677" y="715"/>
                  <a:pt x="1677" y="866"/>
                </a:cubicBezTo>
                <a:cubicBezTo>
                  <a:pt x="1677" y="1017"/>
                  <a:pt x="1726" y="1194"/>
                  <a:pt x="1889" y="1194"/>
                </a:cubicBezTo>
                <a:cubicBezTo>
                  <a:pt x="2051" y="1194"/>
                  <a:pt x="2102" y="1016"/>
                  <a:pt x="2102" y="866"/>
                </a:cubicBezTo>
                <a:close/>
                <a:moveTo>
                  <a:pt x="2367" y="862"/>
                </a:moveTo>
                <a:cubicBezTo>
                  <a:pt x="2367" y="1215"/>
                  <a:pt x="2196" y="1427"/>
                  <a:pt x="1889" y="1427"/>
                </a:cubicBezTo>
                <a:cubicBezTo>
                  <a:pt x="1574" y="1427"/>
                  <a:pt x="1411" y="1215"/>
                  <a:pt x="1411" y="862"/>
                </a:cubicBezTo>
                <a:cubicBezTo>
                  <a:pt x="1411" y="509"/>
                  <a:pt x="1574" y="296"/>
                  <a:pt x="1889" y="296"/>
                </a:cubicBezTo>
                <a:cubicBezTo>
                  <a:pt x="2196" y="296"/>
                  <a:pt x="2367" y="509"/>
                  <a:pt x="2367" y="862"/>
                </a:cubicBezTo>
                <a:close/>
                <a:moveTo>
                  <a:pt x="265" y="866"/>
                </a:moveTo>
                <a:cubicBezTo>
                  <a:pt x="265" y="715"/>
                  <a:pt x="314" y="535"/>
                  <a:pt x="476" y="535"/>
                </a:cubicBezTo>
                <a:cubicBezTo>
                  <a:pt x="560" y="535"/>
                  <a:pt x="614" y="584"/>
                  <a:pt x="648" y="652"/>
                </a:cubicBezTo>
                <a:lnTo>
                  <a:pt x="932" y="652"/>
                </a:lnTo>
                <a:cubicBezTo>
                  <a:pt x="875" y="426"/>
                  <a:pt x="718" y="296"/>
                  <a:pt x="477" y="296"/>
                </a:cubicBezTo>
                <a:cubicBezTo>
                  <a:pt x="163" y="296"/>
                  <a:pt x="0" y="509"/>
                  <a:pt x="0" y="862"/>
                </a:cubicBezTo>
                <a:cubicBezTo>
                  <a:pt x="0" y="1215"/>
                  <a:pt x="163" y="1427"/>
                  <a:pt x="477" y="1427"/>
                </a:cubicBezTo>
                <a:cubicBezTo>
                  <a:pt x="718" y="1427"/>
                  <a:pt x="875" y="1297"/>
                  <a:pt x="932" y="1072"/>
                </a:cubicBezTo>
                <a:lnTo>
                  <a:pt x="746" y="1072"/>
                </a:lnTo>
                <a:cubicBezTo>
                  <a:pt x="746" y="1072"/>
                  <a:pt x="696" y="1073"/>
                  <a:pt x="667" y="1101"/>
                </a:cubicBezTo>
                <a:cubicBezTo>
                  <a:pt x="618" y="1150"/>
                  <a:pt x="578" y="1194"/>
                  <a:pt x="476" y="1194"/>
                </a:cubicBezTo>
                <a:cubicBezTo>
                  <a:pt x="314" y="1194"/>
                  <a:pt x="265" y="1016"/>
                  <a:pt x="265" y="866"/>
                </a:cubicBezTo>
                <a:close/>
                <a:moveTo>
                  <a:pt x="3243" y="321"/>
                </a:moveTo>
                <a:lnTo>
                  <a:pt x="3107" y="321"/>
                </a:lnTo>
                <a:lnTo>
                  <a:pt x="3107" y="1007"/>
                </a:lnTo>
                <a:cubicBezTo>
                  <a:pt x="3107" y="1072"/>
                  <a:pt x="3088" y="1120"/>
                  <a:pt x="3050" y="1150"/>
                </a:cubicBezTo>
                <a:cubicBezTo>
                  <a:pt x="3013" y="1180"/>
                  <a:pt x="2971" y="1195"/>
                  <a:pt x="2923" y="1195"/>
                </a:cubicBezTo>
                <a:cubicBezTo>
                  <a:pt x="2877" y="1195"/>
                  <a:pt x="2833" y="1180"/>
                  <a:pt x="2796" y="1150"/>
                </a:cubicBezTo>
                <a:cubicBezTo>
                  <a:pt x="2758" y="1119"/>
                  <a:pt x="2739" y="1072"/>
                  <a:pt x="2739" y="1007"/>
                </a:cubicBezTo>
                <a:lnTo>
                  <a:pt x="2739" y="461"/>
                </a:lnTo>
                <a:cubicBezTo>
                  <a:pt x="2739" y="423"/>
                  <a:pt x="2728" y="390"/>
                  <a:pt x="2703" y="362"/>
                </a:cubicBezTo>
                <a:cubicBezTo>
                  <a:pt x="2678" y="335"/>
                  <a:pt x="2647" y="321"/>
                  <a:pt x="2608" y="321"/>
                </a:cubicBezTo>
                <a:lnTo>
                  <a:pt x="2471" y="321"/>
                </a:lnTo>
                <a:lnTo>
                  <a:pt x="2471" y="956"/>
                </a:lnTo>
                <a:cubicBezTo>
                  <a:pt x="2471" y="1150"/>
                  <a:pt x="2522" y="1269"/>
                  <a:pt x="2615" y="1335"/>
                </a:cubicBezTo>
                <a:cubicBezTo>
                  <a:pt x="2707" y="1402"/>
                  <a:pt x="2809" y="1425"/>
                  <a:pt x="2924" y="1425"/>
                </a:cubicBezTo>
                <a:cubicBezTo>
                  <a:pt x="3038" y="1425"/>
                  <a:pt x="3141" y="1402"/>
                  <a:pt x="3233" y="1335"/>
                </a:cubicBezTo>
                <a:cubicBezTo>
                  <a:pt x="3326" y="1268"/>
                  <a:pt x="3378" y="1148"/>
                  <a:pt x="3378" y="956"/>
                </a:cubicBezTo>
                <a:lnTo>
                  <a:pt x="3378" y="460"/>
                </a:lnTo>
                <a:cubicBezTo>
                  <a:pt x="3377" y="423"/>
                  <a:pt x="3364" y="390"/>
                  <a:pt x="3339" y="362"/>
                </a:cubicBezTo>
                <a:cubicBezTo>
                  <a:pt x="3314" y="335"/>
                  <a:pt x="3283" y="321"/>
                  <a:pt x="3243" y="321"/>
                </a:cubicBezTo>
                <a:close/>
                <a:moveTo>
                  <a:pt x="4323" y="0"/>
                </a:moveTo>
                <a:lnTo>
                  <a:pt x="4185" y="0"/>
                </a:lnTo>
                <a:lnTo>
                  <a:pt x="4185" y="406"/>
                </a:lnTo>
                <a:cubicBezTo>
                  <a:pt x="4144" y="366"/>
                  <a:pt x="4057" y="296"/>
                  <a:pt x="3924" y="296"/>
                </a:cubicBezTo>
                <a:cubicBezTo>
                  <a:pt x="3645" y="296"/>
                  <a:pt x="3486" y="509"/>
                  <a:pt x="3486" y="861"/>
                </a:cubicBezTo>
                <a:cubicBezTo>
                  <a:pt x="3486" y="1214"/>
                  <a:pt x="3650" y="1426"/>
                  <a:pt x="3969" y="1426"/>
                </a:cubicBezTo>
                <a:cubicBezTo>
                  <a:pt x="4281" y="1426"/>
                  <a:pt x="4454" y="1217"/>
                  <a:pt x="4455" y="866"/>
                </a:cubicBezTo>
                <a:lnTo>
                  <a:pt x="4455" y="133"/>
                </a:lnTo>
                <a:cubicBezTo>
                  <a:pt x="4455" y="97"/>
                  <a:pt x="4442" y="64"/>
                  <a:pt x="4416" y="38"/>
                </a:cubicBezTo>
                <a:cubicBezTo>
                  <a:pt x="4391" y="12"/>
                  <a:pt x="4359" y="0"/>
                  <a:pt x="4323" y="0"/>
                </a:cubicBezTo>
                <a:close/>
                <a:moveTo>
                  <a:pt x="3753" y="866"/>
                </a:moveTo>
                <a:cubicBezTo>
                  <a:pt x="3753" y="715"/>
                  <a:pt x="3803" y="535"/>
                  <a:pt x="3968" y="535"/>
                </a:cubicBezTo>
                <a:cubicBezTo>
                  <a:pt x="4132" y="535"/>
                  <a:pt x="4184" y="713"/>
                  <a:pt x="4185" y="862"/>
                </a:cubicBezTo>
                <a:lnTo>
                  <a:pt x="4185" y="866"/>
                </a:lnTo>
                <a:cubicBezTo>
                  <a:pt x="4185" y="1017"/>
                  <a:pt x="4132" y="1194"/>
                  <a:pt x="3968" y="1194"/>
                </a:cubicBezTo>
                <a:cubicBezTo>
                  <a:pt x="3803" y="1194"/>
                  <a:pt x="3753" y="1016"/>
                  <a:pt x="3753" y="866"/>
                </a:cubicBezTo>
                <a:close/>
                <a:moveTo>
                  <a:pt x="5510" y="799"/>
                </a:moveTo>
                <a:cubicBezTo>
                  <a:pt x="5510" y="822"/>
                  <a:pt x="5506" y="843"/>
                  <a:pt x="5496" y="862"/>
                </a:cubicBezTo>
                <a:cubicBezTo>
                  <a:pt x="5491" y="874"/>
                  <a:pt x="5482" y="886"/>
                  <a:pt x="5474" y="896"/>
                </a:cubicBezTo>
                <a:cubicBezTo>
                  <a:pt x="5449" y="923"/>
                  <a:pt x="5419" y="937"/>
                  <a:pt x="5382" y="937"/>
                </a:cubicBezTo>
                <a:lnTo>
                  <a:pt x="4827" y="937"/>
                </a:lnTo>
                <a:cubicBezTo>
                  <a:pt x="4833" y="1068"/>
                  <a:pt x="4897" y="1194"/>
                  <a:pt x="5034" y="1194"/>
                </a:cubicBezTo>
                <a:cubicBezTo>
                  <a:pt x="5136" y="1194"/>
                  <a:pt x="5176" y="1148"/>
                  <a:pt x="5224" y="1100"/>
                </a:cubicBezTo>
                <a:cubicBezTo>
                  <a:pt x="5252" y="1072"/>
                  <a:pt x="5302" y="1071"/>
                  <a:pt x="5302" y="1071"/>
                </a:cubicBezTo>
                <a:lnTo>
                  <a:pt x="5488" y="1071"/>
                </a:lnTo>
                <a:cubicBezTo>
                  <a:pt x="5430" y="1295"/>
                  <a:pt x="5274" y="1426"/>
                  <a:pt x="5033" y="1426"/>
                </a:cubicBezTo>
                <a:cubicBezTo>
                  <a:pt x="4719" y="1426"/>
                  <a:pt x="4556" y="1214"/>
                  <a:pt x="4556" y="861"/>
                </a:cubicBezTo>
                <a:cubicBezTo>
                  <a:pt x="4556" y="508"/>
                  <a:pt x="4719" y="295"/>
                  <a:pt x="5033" y="295"/>
                </a:cubicBezTo>
                <a:cubicBezTo>
                  <a:pt x="5274" y="295"/>
                  <a:pt x="5430" y="425"/>
                  <a:pt x="5488" y="651"/>
                </a:cubicBezTo>
                <a:cubicBezTo>
                  <a:pt x="5498" y="691"/>
                  <a:pt x="5505" y="734"/>
                  <a:pt x="5508" y="780"/>
                </a:cubicBezTo>
                <a:lnTo>
                  <a:pt x="5510" y="799"/>
                </a:lnTo>
                <a:close/>
                <a:moveTo>
                  <a:pt x="4839" y="725"/>
                </a:moveTo>
                <a:lnTo>
                  <a:pt x="5233" y="725"/>
                </a:lnTo>
                <a:cubicBezTo>
                  <a:pt x="5232" y="623"/>
                  <a:pt x="5145" y="535"/>
                  <a:pt x="5035" y="535"/>
                </a:cubicBezTo>
                <a:cubicBezTo>
                  <a:pt x="4922" y="535"/>
                  <a:pt x="4847" y="623"/>
                  <a:pt x="4839" y="725"/>
                </a:cubicBezTo>
                <a:close/>
                <a:moveTo>
                  <a:pt x="7138" y="600"/>
                </a:moveTo>
                <a:cubicBezTo>
                  <a:pt x="7138" y="503"/>
                  <a:pt x="7100" y="427"/>
                  <a:pt x="7024" y="373"/>
                </a:cubicBezTo>
                <a:cubicBezTo>
                  <a:pt x="6952" y="322"/>
                  <a:pt x="6842" y="296"/>
                  <a:pt x="6697" y="296"/>
                </a:cubicBezTo>
                <a:cubicBezTo>
                  <a:pt x="6566" y="296"/>
                  <a:pt x="6467" y="328"/>
                  <a:pt x="6397" y="389"/>
                </a:cubicBezTo>
                <a:cubicBezTo>
                  <a:pt x="6334" y="443"/>
                  <a:pt x="6296" y="517"/>
                  <a:pt x="6286" y="600"/>
                </a:cubicBezTo>
                <a:lnTo>
                  <a:pt x="6547" y="600"/>
                </a:lnTo>
                <a:cubicBezTo>
                  <a:pt x="6560" y="566"/>
                  <a:pt x="6583" y="545"/>
                  <a:pt x="6611" y="534"/>
                </a:cubicBezTo>
                <a:cubicBezTo>
                  <a:pt x="6639" y="523"/>
                  <a:pt x="6672" y="518"/>
                  <a:pt x="6708" y="518"/>
                </a:cubicBezTo>
                <a:cubicBezTo>
                  <a:pt x="6753" y="518"/>
                  <a:pt x="6786" y="524"/>
                  <a:pt x="6819" y="536"/>
                </a:cubicBezTo>
                <a:cubicBezTo>
                  <a:pt x="6859" y="550"/>
                  <a:pt x="6879" y="575"/>
                  <a:pt x="6879" y="615"/>
                </a:cubicBezTo>
                <a:cubicBezTo>
                  <a:pt x="6879" y="658"/>
                  <a:pt x="6822" y="699"/>
                  <a:pt x="6708" y="714"/>
                </a:cubicBezTo>
                <a:cubicBezTo>
                  <a:pt x="6571" y="732"/>
                  <a:pt x="6462" y="748"/>
                  <a:pt x="6362" y="823"/>
                </a:cubicBezTo>
                <a:cubicBezTo>
                  <a:pt x="6299" y="872"/>
                  <a:pt x="6259" y="962"/>
                  <a:pt x="6259" y="1075"/>
                </a:cubicBezTo>
                <a:cubicBezTo>
                  <a:pt x="6259" y="1196"/>
                  <a:pt x="6294" y="1282"/>
                  <a:pt x="6363" y="1335"/>
                </a:cubicBezTo>
                <a:cubicBezTo>
                  <a:pt x="6425" y="1384"/>
                  <a:pt x="6525" y="1425"/>
                  <a:pt x="6688" y="1425"/>
                </a:cubicBezTo>
                <a:cubicBezTo>
                  <a:pt x="6834" y="1425"/>
                  <a:pt x="6943" y="1391"/>
                  <a:pt x="7016" y="1341"/>
                </a:cubicBezTo>
                <a:cubicBezTo>
                  <a:pt x="7091" y="1287"/>
                  <a:pt x="7133" y="1225"/>
                  <a:pt x="7135" y="1111"/>
                </a:cubicBezTo>
                <a:lnTo>
                  <a:pt x="7135" y="600"/>
                </a:lnTo>
                <a:lnTo>
                  <a:pt x="7138" y="600"/>
                </a:lnTo>
                <a:close/>
                <a:moveTo>
                  <a:pt x="6672" y="1195"/>
                </a:moveTo>
                <a:cubicBezTo>
                  <a:pt x="6649" y="1195"/>
                  <a:pt x="6579" y="1190"/>
                  <a:pt x="6548" y="1159"/>
                </a:cubicBezTo>
                <a:cubicBezTo>
                  <a:pt x="6527" y="1138"/>
                  <a:pt x="6512" y="1115"/>
                  <a:pt x="6512" y="1075"/>
                </a:cubicBezTo>
                <a:cubicBezTo>
                  <a:pt x="6512" y="1046"/>
                  <a:pt x="6522" y="1018"/>
                  <a:pt x="6539" y="999"/>
                </a:cubicBezTo>
                <a:cubicBezTo>
                  <a:pt x="6578" y="957"/>
                  <a:pt x="6620" y="951"/>
                  <a:pt x="6711" y="930"/>
                </a:cubicBezTo>
                <a:cubicBezTo>
                  <a:pt x="6771" y="916"/>
                  <a:pt x="6845" y="894"/>
                  <a:pt x="6883" y="871"/>
                </a:cubicBezTo>
                <a:lnTo>
                  <a:pt x="6883" y="953"/>
                </a:lnTo>
                <a:cubicBezTo>
                  <a:pt x="6884" y="1028"/>
                  <a:pt x="6886" y="1089"/>
                  <a:pt x="6844" y="1131"/>
                </a:cubicBezTo>
                <a:cubicBezTo>
                  <a:pt x="6802" y="1173"/>
                  <a:pt x="6744" y="1195"/>
                  <a:pt x="6672" y="1195"/>
                </a:cubicBezTo>
                <a:close/>
              </a:path>
            </a:pathLst>
          </a:custGeom>
          <a:solidFill>
            <a:srgbClr val="333E4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733C6C2-2D8E-A54F-91CE-BADE3941F58A}"/>
              </a:ext>
            </a:extLst>
          </p:cNvPr>
          <p:cNvSpPr/>
          <p:nvPr userDrawn="1"/>
        </p:nvSpPr>
        <p:spPr>
          <a:xfrm>
            <a:off x="0" y="6210300"/>
            <a:ext cx="12192000" cy="647700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96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bullets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2158D6FF-36E5-2F4E-8DDE-B7902C35EA00}"/>
              </a:ext>
            </a:extLst>
          </p:cNvPr>
          <p:cNvGrpSpPr/>
          <p:nvPr userDrawn="1"/>
        </p:nvGrpSpPr>
        <p:grpSpPr>
          <a:xfrm>
            <a:off x="548640" y="6488174"/>
            <a:ext cx="712933" cy="138801"/>
            <a:chOff x="382588" y="4784726"/>
            <a:chExt cx="896938" cy="174625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8D7C68D6-8CF6-7C4B-BF4E-976CDD32E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847A95D-973F-4F4D-A90C-2C0E14A712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E3FF883D-1850-1142-8B66-DA85EE5D19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E2F79699-747A-FD43-BA39-3CC120BC7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7B2BC023-1FCA-D54D-A03B-9CAB74947F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E050DFB0-1400-D140-A5A3-282BF5F60E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7BB99552-E482-224E-8499-FA52B63B31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5725D688-4AC3-4945-8ACF-99620E3C3B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B14C458-0FEA-604A-B28E-74950287D221}"/>
              </a:ext>
            </a:extLst>
          </p:cNvPr>
          <p:cNvCxnSpPr>
            <a:cxnSpLocks/>
          </p:cNvCxnSpPr>
          <p:nvPr userDrawn="1"/>
        </p:nvCxnSpPr>
        <p:spPr>
          <a:xfrm>
            <a:off x="548640" y="549560"/>
            <a:ext cx="11094720" cy="0"/>
          </a:xfrm>
          <a:prstGeom prst="line">
            <a:avLst/>
          </a:prstGeom>
          <a:ln w="6350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itle 147">
            <a:extLst>
              <a:ext uri="{FF2B5EF4-FFF2-40B4-BE49-F238E27FC236}">
                <a16:creationId xmlns:a16="http://schemas.microsoft.com/office/drawing/2014/main" id="{6086F924-185D-DB46-B7DD-4602D9650D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0" y="616688"/>
            <a:ext cx="11094720" cy="556931"/>
          </a:xfrm>
          <a:prstGeom prst="rect">
            <a:avLst/>
          </a:prstGeom>
          <a:noFill/>
        </p:spPr>
        <p:txBody>
          <a:bodyPr wrap="square" lIns="0" anchor="b" anchorCtr="0">
            <a:normAutofit/>
          </a:bodyPr>
          <a:lstStyle>
            <a:lvl1pPr algn="l">
              <a:defRPr sz="3000" b="0" i="0" cap="all" spc="53" baseline="0">
                <a:solidFill>
                  <a:schemeClr val="tx1"/>
                </a:solidFill>
                <a:latin typeface="Lato" panose="020F0502020204030203" pitchFamily="34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0" name="Text Placeholder 150">
            <a:extLst>
              <a:ext uri="{FF2B5EF4-FFF2-40B4-BE49-F238E27FC236}">
                <a16:creationId xmlns:a16="http://schemas.microsoft.com/office/drawing/2014/main" id="{9F42DF70-BB83-0E46-930E-326A0F35A1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8640" y="1173620"/>
            <a:ext cx="11094720" cy="410633"/>
          </a:xfrm>
          <a:prstGeom prst="rect">
            <a:avLst/>
          </a:prstGeom>
        </p:spPr>
        <p:txBody>
          <a:bodyPr lIns="0" tIns="22860">
            <a:normAutofit/>
          </a:bodyPr>
          <a:lstStyle>
            <a:lvl1pPr marL="0" indent="0">
              <a:buNone/>
              <a:defRPr sz="2200" b="0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288918" indent="0">
              <a:buNone/>
              <a:defRPr sz="2133">
                <a:solidFill>
                  <a:schemeClr val="accent1"/>
                </a:solidFill>
              </a:defRPr>
            </a:lvl2pPr>
            <a:lvl3pPr marL="681020" indent="0">
              <a:buNone/>
              <a:defRPr sz="2133">
                <a:solidFill>
                  <a:schemeClr val="accent1"/>
                </a:solidFill>
              </a:defRPr>
            </a:lvl3pPr>
            <a:lvl4pPr marL="1031849" indent="0">
              <a:buNone/>
              <a:defRPr sz="2133">
                <a:solidFill>
                  <a:schemeClr val="accent1"/>
                </a:solidFill>
              </a:defRPr>
            </a:lvl4pPr>
            <a:lvl5pPr marL="1425539" indent="0">
              <a:buNone/>
              <a:defRPr sz="2133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(if needed)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35300B78-D214-1943-80E2-7082E3BFBFB4}"/>
              </a:ext>
            </a:extLst>
          </p:cNvPr>
          <p:cNvSpPr txBox="1">
            <a:spLocks/>
          </p:cNvSpPr>
          <p:nvPr userDrawn="1"/>
        </p:nvSpPr>
        <p:spPr>
          <a:xfrm>
            <a:off x="11305051" y="6509495"/>
            <a:ext cx="340849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3811AAA-31B3-8347-9AC8-36DEEB43E775}" type="slidenum">
              <a:rPr lang="en-US" sz="80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 charset="0"/>
              </a:rPr>
              <a:pPr algn="r"/>
              <a:t>‹#›</a:t>
            </a:fld>
            <a:endParaRPr lang="en-US" sz="800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 Medium" charset="0"/>
            </a:endParaRPr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ADAE94AD-106C-7F48-94C1-65F239545530}"/>
              </a:ext>
            </a:extLst>
          </p:cNvPr>
          <p:cNvSpPr txBox="1">
            <a:spLocks/>
          </p:cNvSpPr>
          <p:nvPr userDrawn="1"/>
        </p:nvSpPr>
        <p:spPr>
          <a:xfrm>
            <a:off x="9494360" y="6509495"/>
            <a:ext cx="1879547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189"/>
            <a:r>
              <a:rPr sz="800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charset="0"/>
              </a:rPr>
              <a:t>© Cloudera, Inc. All rights reserved.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1E9EE-6D96-0E40-A339-3DB1271F4C8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48640" y="2128838"/>
            <a:ext cx="11097260" cy="32988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249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&amp; Quotes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57B2815-50F6-EC42-8C43-85D11F401F00}"/>
              </a:ext>
            </a:extLst>
          </p:cNvPr>
          <p:cNvCxnSpPr>
            <a:cxnSpLocks/>
          </p:cNvCxnSpPr>
          <p:nvPr userDrawn="1"/>
        </p:nvCxnSpPr>
        <p:spPr>
          <a:xfrm flipH="1">
            <a:off x="3701223" y="847957"/>
            <a:ext cx="4789556" cy="4789556"/>
          </a:xfrm>
          <a:prstGeom prst="line">
            <a:avLst/>
          </a:prstGeom>
          <a:ln w="9525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A005767-3A47-904A-8252-4AE4231D1EFB}"/>
              </a:ext>
            </a:extLst>
          </p:cNvPr>
          <p:cNvGrpSpPr/>
          <p:nvPr userDrawn="1"/>
        </p:nvGrpSpPr>
        <p:grpSpPr>
          <a:xfrm>
            <a:off x="548640" y="6488174"/>
            <a:ext cx="712933" cy="138801"/>
            <a:chOff x="382588" y="4784726"/>
            <a:chExt cx="896938" cy="174625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63D73C4-E8DB-944C-89D1-0FEDBD0F6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4744CC8F-90B7-784E-BCBA-ED01D65E9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2395B633-A301-6F43-899D-BFC54ED982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33F46CA-DC85-4C41-A750-BF49C6415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02BB971-CC89-7A40-B99B-2AA59376D2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7BBE4548-43A7-134D-8F50-CBB4D6B942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7D1233BC-7505-D34D-8287-AC885762A8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723B19EC-4256-494A-A531-1176AD4E70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</p:grp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0C035A-8F6F-D44F-BAD1-75985E8747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9455" y="2185524"/>
            <a:ext cx="10515600" cy="2114425"/>
          </a:xfrm>
          <a:prstGeom prst="rect">
            <a:avLst/>
          </a:prstGeom>
          <a:solidFill>
            <a:schemeClr val="bg1"/>
          </a:solidFill>
        </p:spPr>
        <p:txBody>
          <a:bodyPr wrap="square" lIns="0" tIns="182880" rIns="0" bIns="182880" anchor="ctr" anchorCtr="0">
            <a:spAutoFit/>
          </a:bodyPr>
          <a:lstStyle>
            <a:lvl1pPr marL="0" indent="0" algn="ctr">
              <a:lnSpc>
                <a:spcPct val="90000"/>
              </a:lnSpc>
              <a:buNone/>
              <a:defRPr sz="4200" b="0" i="0" cap="all" baseline="0">
                <a:solidFill>
                  <a:schemeClr val="tx1"/>
                </a:solidFill>
                <a:latin typeface="Lato Light" panose="020F0502020204030203" pitchFamily="34" charset="77"/>
              </a:defRPr>
            </a:lvl1pPr>
          </a:lstStyle>
          <a:p>
            <a:pPr lvl="0"/>
            <a:r>
              <a:rPr lang="en-US" dirty="0"/>
              <a:t>“THIS IS AN EXAMPLE OF A BIG STATEMENT OR A QUOTE</a:t>
            </a:r>
            <a:br>
              <a:rPr lang="en-US" dirty="0"/>
            </a:br>
            <a:r>
              <a:rPr lang="en-US" dirty="0"/>
              <a:t>(TEXT IN LATO LIGHT IN ALL CAPS)”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0AF7A922-7350-434A-816A-ADDBEED0C4E8}"/>
              </a:ext>
            </a:extLst>
          </p:cNvPr>
          <p:cNvSpPr txBox="1">
            <a:spLocks/>
          </p:cNvSpPr>
          <p:nvPr userDrawn="1"/>
        </p:nvSpPr>
        <p:spPr>
          <a:xfrm>
            <a:off x="11305051" y="6509495"/>
            <a:ext cx="340849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3811AAA-31B3-8347-9AC8-36DEEB43E775}" type="slidenum">
              <a:rPr lang="en-US" sz="80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 Medium" charset="0"/>
              </a:rPr>
              <a:pPr algn="r"/>
              <a:t>‹#›</a:t>
            </a:fld>
            <a:endParaRPr lang="en-US" sz="800" dirty="0">
              <a:solidFill>
                <a:schemeClr val="accent6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 Medium" charset="0"/>
            </a:endParaRPr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6E79E56D-2AE6-CB49-9CFC-1D555DCCC412}"/>
              </a:ext>
            </a:extLst>
          </p:cNvPr>
          <p:cNvSpPr txBox="1">
            <a:spLocks/>
          </p:cNvSpPr>
          <p:nvPr userDrawn="1"/>
        </p:nvSpPr>
        <p:spPr>
          <a:xfrm>
            <a:off x="9494360" y="6509495"/>
            <a:ext cx="1879547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189"/>
            <a:r>
              <a:rPr sz="800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charset="0"/>
              </a:rPr>
              <a:t>© Cloudera,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6286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51A63B-C4C4-E142-A68F-2F5503F1683A}"/>
              </a:ext>
            </a:extLst>
          </p:cNvPr>
          <p:cNvSpPr txBox="1"/>
          <p:nvPr userDrawn="1"/>
        </p:nvSpPr>
        <p:spPr>
          <a:xfrm>
            <a:off x="1651221" y="2494881"/>
            <a:ext cx="8889559" cy="1200329"/>
          </a:xfrm>
          <a:prstGeom prst="rect">
            <a:avLst/>
          </a:prstGeom>
        </p:spPr>
        <p:txBody>
          <a:bodyPr wrap="square" lIns="0" rtlCol="0">
            <a:spAutoFit/>
          </a:bodyPr>
          <a:lstStyle/>
          <a:p>
            <a:pPr marL="0" indent="0" algn="ctr">
              <a:buClr>
                <a:schemeClr val="accent6">
                  <a:lumMod val="20000"/>
                  <a:lumOff val="80000"/>
                </a:schemeClr>
              </a:buClr>
              <a:buNone/>
            </a:pPr>
            <a:r>
              <a:rPr lang="en-US" sz="7200" b="0" i="0" cap="all" baseline="0" dirty="0">
                <a:solidFill>
                  <a:schemeClr val="tx1"/>
                </a:solidFill>
                <a:latin typeface="Lato Light" panose="020F0302020204030203" pitchFamily="34" charset="77"/>
                <a:ea typeface="Roboto" panose="02000000000000000000" pitchFamily="2" charset="0"/>
              </a:rPr>
              <a:t>THANK YOU</a:t>
            </a:r>
          </a:p>
        </p:txBody>
      </p:sp>
      <p:sp>
        <p:nvSpPr>
          <p:cNvPr id="21" name="Freeform 3">
            <a:extLst>
              <a:ext uri="{FF2B5EF4-FFF2-40B4-BE49-F238E27FC236}">
                <a16:creationId xmlns:a16="http://schemas.microsoft.com/office/drawing/2014/main" id="{BC34BC8C-88AD-464F-9B76-58428A43BA4F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5410624" y="5619599"/>
            <a:ext cx="1370753" cy="274320"/>
          </a:xfrm>
          <a:custGeom>
            <a:avLst/>
            <a:gdLst>
              <a:gd name="T0" fmla="*/ 5863 w 7139"/>
              <a:gd name="T1" fmla="*/ 386 h 1428"/>
              <a:gd name="T2" fmla="*/ 5610 w 7139"/>
              <a:gd name="T3" fmla="*/ 323 h 1428"/>
              <a:gd name="T4" fmla="*/ 5883 w 7139"/>
              <a:gd name="T5" fmla="*/ 848 h 1428"/>
              <a:gd name="T6" fmla="*/ 6223 w 7139"/>
              <a:gd name="T7" fmla="*/ 600 h 1428"/>
              <a:gd name="T8" fmla="*/ 6157 w 7139"/>
              <a:gd name="T9" fmla="*/ 323 h 1428"/>
              <a:gd name="T10" fmla="*/ 1072 w 7139"/>
              <a:gd name="T11" fmla="*/ 1377 h 1428"/>
              <a:gd name="T12" fmla="*/ 1307 w 7139"/>
              <a:gd name="T13" fmla="*/ 135 h 1428"/>
              <a:gd name="T14" fmla="*/ 1033 w 7139"/>
              <a:gd name="T15" fmla="*/ 0 h 1428"/>
              <a:gd name="T16" fmla="*/ 1677 w 7139"/>
              <a:gd name="T17" fmla="*/ 866 h 1428"/>
              <a:gd name="T18" fmla="*/ 2367 w 7139"/>
              <a:gd name="T19" fmla="*/ 862 h 1428"/>
              <a:gd name="T20" fmla="*/ 1889 w 7139"/>
              <a:gd name="T21" fmla="*/ 296 h 1428"/>
              <a:gd name="T22" fmla="*/ 476 w 7139"/>
              <a:gd name="T23" fmla="*/ 535 h 1428"/>
              <a:gd name="T24" fmla="*/ 477 w 7139"/>
              <a:gd name="T25" fmla="*/ 296 h 1428"/>
              <a:gd name="T26" fmla="*/ 932 w 7139"/>
              <a:gd name="T27" fmla="*/ 1072 h 1428"/>
              <a:gd name="T28" fmla="*/ 476 w 7139"/>
              <a:gd name="T29" fmla="*/ 1194 h 1428"/>
              <a:gd name="T30" fmla="*/ 3107 w 7139"/>
              <a:gd name="T31" fmla="*/ 321 h 1428"/>
              <a:gd name="T32" fmla="*/ 2923 w 7139"/>
              <a:gd name="T33" fmla="*/ 1195 h 1428"/>
              <a:gd name="T34" fmla="*/ 2739 w 7139"/>
              <a:gd name="T35" fmla="*/ 461 h 1428"/>
              <a:gd name="T36" fmla="*/ 2471 w 7139"/>
              <a:gd name="T37" fmla="*/ 321 h 1428"/>
              <a:gd name="T38" fmla="*/ 2924 w 7139"/>
              <a:gd name="T39" fmla="*/ 1425 h 1428"/>
              <a:gd name="T40" fmla="*/ 3378 w 7139"/>
              <a:gd name="T41" fmla="*/ 460 h 1428"/>
              <a:gd name="T42" fmla="*/ 4323 w 7139"/>
              <a:gd name="T43" fmla="*/ 0 h 1428"/>
              <a:gd name="T44" fmla="*/ 3924 w 7139"/>
              <a:gd name="T45" fmla="*/ 296 h 1428"/>
              <a:gd name="T46" fmla="*/ 4455 w 7139"/>
              <a:gd name="T47" fmla="*/ 866 h 1428"/>
              <a:gd name="T48" fmla="*/ 4323 w 7139"/>
              <a:gd name="T49" fmla="*/ 0 h 1428"/>
              <a:gd name="T50" fmla="*/ 4185 w 7139"/>
              <a:gd name="T51" fmla="*/ 862 h 1428"/>
              <a:gd name="T52" fmla="*/ 3753 w 7139"/>
              <a:gd name="T53" fmla="*/ 866 h 1428"/>
              <a:gd name="T54" fmla="*/ 5474 w 7139"/>
              <a:gd name="T55" fmla="*/ 896 h 1428"/>
              <a:gd name="T56" fmla="*/ 5034 w 7139"/>
              <a:gd name="T57" fmla="*/ 1194 h 1428"/>
              <a:gd name="T58" fmla="*/ 5488 w 7139"/>
              <a:gd name="T59" fmla="*/ 1071 h 1428"/>
              <a:gd name="T60" fmla="*/ 5033 w 7139"/>
              <a:gd name="T61" fmla="*/ 295 h 1428"/>
              <a:gd name="T62" fmla="*/ 5510 w 7139"/>
              <a:gd name="T63" fmla="*/ 799 h 1428"/>
              <a:gd name="T64" fmla="*/ 5035 w 7139"/>
              <a:gd name="T65" fmla="*/ 535 h 1428"/>
              <a:gd name="T66" fmla="*/ 7024 w 7139"/>
              <a:gd name="T67" fmla="*/ 373 h 1428"/>
              <a:gd name="T68" fmla="*/ 6286 w 7139"/>
              <a:gd name="T69" fmla="*/ 600 h 1428"/>
              <a:gd name="T70" fmla="*/ 6708 w 7139"/>
              <a:gd name="T71" fmla="*/ 518 h 1428"/>
              <a:gd name="T72" fmla="*/ 6708 w 7139"/>
              <a:gd name="T73" fmla="*/ 714 h 1428"/>
              <a:gd name="T74" fmla="*/ 6363 w 7139"/>
              <a:gd name="T75" fmla="*/ 1335 h 1428"/>
              <a:gd name="T76" fmla="*/ 7135 w 7139"/>
              <a:gd name="T77" fmla="*/ 1111 h 1428"/>
              <a:gd name="T78" fmla="*/ 6672 w 7139"/>
              <a:gd name="T79" fmla="*/ 1195 h 1428"/>
              <a:gd name="T80" fmla="*/ 6539 w 7139"/>
              <a:gd name="T81" fmla="*/ 999 h 1428"/>
              <a:gd name="T82" fmla="*/ 6883 w 7139"/>
              <a:gd name="T83" fmla="*/ 953 h 1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139" h="1428">
                <a:moveTo>
                  <a:pt x="6157" y="323"/>
                </a:moveTo>
                <a:cubicBezTo>
                  <a:pt x="6087" y="323"/>
                  <a:pt x="6019" y="333"/>
                  <a:pt x="5952" y="352"/>
                </a:cubicBezTo>
                <a:cubicBezTo>
                  <a:pt x="5921" y="360"/>
                  <a:pt x="5891" y="372"/>
                  <a:pt x="5863" y="386"/>
                </a:cubicBezTo>
                <a:cubicBezTo>
                  <a:pt x="5858" y="377"/>
                  <a:pt x="5851" y="370"/>
                  <a:pt x="5844" y="362"/>
                </a:cubicBezTo>
                <a:cubicBezTo>
                  <a:pt x="5818" y="336"/>
                  <a:pt x="5787" y="323"/>
                  <a:pt x="5750" y="323"/>
                </a:cubicBezTo>
                <a:lnTo>
                  <a:pt x="5610" y="323"/>
                </a:lnTo>
                <a:lnTo>
                  <a:pt x="5610" y="1416"/>
                </a:lnTo>
                <a:lnTo>
                  <a:pt x="5883" y="1416"/>
                </a:lnTo>
                <a:lnTo>
                  <a:pt x="5883" y="848"/>
                </a:lnTo>
                <a:cubicBezTo>
                  <a:pt x="5883" y="738"/>
                  <a:pt x="5901" y="696"/>
                  <a:pt x="5938" y="657"/>
                </a:cubicBezTo>
                <a:cubicBezTo>
                  <a:pt x="5975" y="619"/>
                  <a:pt x="6030" y="600"/>
                  <a:pt x="6105" y="600"/>
                </a:cubicBezTo>
                <a:lnTo>
                  <a:pt x="6223" y="600"/>
                </a:lnTo>
                <a:lnTo>
                  <a:pt x="6223" y="322"/>
                </a:lnTo>
                <a:lnTo>
                  <a:pt x="6157" y="322"/>
                </a:lnTo>
                <a:lnTo>
                  <a:pt x="6157" y="323"/>
                </a:lnTo>
                <a:close/>
                <a:moveTo>
                  <a:pt x="1033" y="0"/>
                </a:moveTo>
                <a:lnTo>
                  <a:pt x="1033" y="1281"/>
                </a:lnTo>
                <a:cubicBezTo>
                  <a:pt x="1033" y="1319"/>
                  <a:pt x="1046" y="1351"/>
                  <a:pt x="1072" y="1377"/>
                </a:cubicBezTo>
                <a:cubicBezTo>
                  <a:pt x="1098" y="1403"/>
                  <a:pt x="1129" y="1416"/>
                  <a:pt x="1166" y="1416"/>
                </a:cubicBezTo>
                <a:lnTo>
                  <a:pt x="1307" y="1416"/>
                </a:lnTo>
                <a:lnTo>
                  <a:pt x="1307" y="135"/>
                </a:lnTo>
                <a:cubicBezTo>
                  <a:pt x="1307" y="97"/>
                  <a:pt x="1294" y="64"/>
                  <a:pt x="1268" y="38"/>
                </a:cubicBezTo>
                <a:cubicBezTo>
                  <a:pt x="1241" y="12"/>
                  <a:pt x="1209" y="0"/>
                  <a:pt x="1174" y="0"/>
                </a:cubicBezTo>
                <a:lnTo>
                  <a:pt x="1033" y="0"/>
                </a:lnTo>
                <a:close/>
                <a:moveTo>
                  <a:pt x="2102" y="866"/>
                </a:moveTo>
                <a:cubicBezTo>
                  <a:pt x="2102" y="715"/>
                  <a:pt x="2051" y="535"/>
                  <a:pt x="1889" y="535"/>
                </a:cubicBezTo>
                <a:cubicBezTo>
                  <a:pt x="1727" y="535"/>
                  <a:pt x="1677" y="715"/>
                  <a:pt x="1677" y="866"/>
                </a:cubicBezTo>
                <a:cubicBezTo>
                  <a:pt x="1677" y="1017"/>
                  <a:pt x="1726" y="1194"/>
                  <a:pt x="1889" y="1194"/>
                </a:cubicBezTo>
                <a:cubicBezTo>
                  <a:pt x="2051" y="1194"/>
                  <a:pt x="2102" y="1016"/>
                  <a:pt x="2102" y="866"/>
                </a:cubicBezTo>
                <a:close/>
                <a:moveTo>
                  <a:pt x="2367" y="862"/>
                </a:moveTo>
                <a:cubicBezTo>
                  <a:pt x="2367" y="1215"/>
                  <a:pt x="2196" y="1427"/>
                  <a:pt x="1889" y="1427"/>
                </a:cubicBezTo>
                <a:cubicBezTo>
                  <a:pt x="1574" y="1427"/>
                  <a:pt x="1411" y="1215"/>
                  <a:pt x="1411" y="862"/>
                </a:cubicBezTo>
                <a:cubicBezTo>
                  <a:pt x="1411" y="509"/>
                  <a:pt x="1574" y="296"/>
                  <a:pt x="1889" y="296"/>
                </a:cubicBezTo>
                <a:cubicBezTo>
                  <a:pt x="2196" y="296"/>
                  <a:pt x="2367" y="509"/>
                  <a:pt x="2367" y="862"/>
                </a:cubicBezTo>
                <a:close/>
                <a:moveTo>
                  <a:pt x="265" y="866"/>
                </a:moveTo>
                <a:cubicBezTo>
                  <a:pt x="265" y="715"/>
                  <a:pt x="314" y="535"/>
                  <a:pt x="476" y="535"/>
                </a:cubicBezTo>
                <a:cubicBezTo>
                  <a:pt x="560" y="535"/>
                  <a:pt x="614" y="584"/>
                  <a:pt x="648" y="652"/>
                </a:cubicBezTo>
                <a:lnTo>
                  <a:pt x="932" y="652"/>
                </a:lnTo>
                <a:cubicBezTo>
                  <a:pt x="875" y="426"/>
                  <a:pt x="718" y="296"/>
                  <a:pt x="477" y="296"/>
                </a:cubicBezTo>
                <a:cubicBezTo>
                  <a:pt x="163" y="296"/>
                  <a:pt x="0" y="509"/>
                  <a:pt x="0" y="862"/>
                </a:cubicBezTo>
                <a:cubicBezTo>
                  <a:pt x="0" y="1215"/>
                  <a:pt x="163" y="1427"/>
                  <a:pt x="477" y="1427"/>
                </a:cubicBezTo>
                <a:cubicBezTo>
                  <a:pt x="718" y="1427"/>
                  <a:pt x="875" y="1297"/>
                  <a:pt x="932" y="1072"/>
                </a:cubicBezTo>
                <a:lnTo>
                  <a:pt x="746" y="1072"/>
                </a:lnTo>
                <a:cubicBezTo>
                  <a:pt x="746" y="1072"/>
                  <a:pt x="696" y="1073"/>
                  <a:pt x="667" y="1101"/>
                </a:cubicBezTo>
                <a:cubicBezTo>
                  <a:pt x="618" y="1150"/>
                  <a:pt x="578" y="1194"/>
                  <a:pt x="476" y="1194"/>
                </a:cubicBezTo>
                <a:cubicBezTo>
                  <a:pt x="314" y="1194"/>
                  <a:pt x="265" y="1016"/>
                  <a:pt x="265" y="866"/>
                </a:cubicBezTo>
                <a:close/>
                <a:moveTo>
                  <a:pt x="3243" y="321"/>
                </a:moveTo>
                <a:lnTo>
                  <a:pt x="3107" y="321"/>
                </a:lnTo>
                <a:lnTo>
                  <a:pt x="3107" y="1007"/>
                </a:lnTo>
                <a:cubicBezTo>
                  <a:pt x="3107" y="1072"/>
                  <a:pt x="3088" y="1120"/>
                  <a:pt x="3050" y="1150"/>
                </a:cubicBezTo>
                <a:cubicBezTo>
                  <a:pt x="3013" y="1180"/>
                  <a:pt x="2971" y="1195"/>
                  <a:pt x="2923" y="1195"/>
                </a:cubicBezTo>
                <a:cubicBezTo>
                  <a:pt x="2877" y="1195"/>
                  <a:pt x="2833" y="1180"/>
                  <a:pt x="2796" y="1150"/>
                </a:cubicBezTo>
                <a:cubicBezTo>
                  <a:pt x="2758" y="1119"/>
                  <a:pt x="2739" y="1072"/>
                  <a:pt x="2739" y="1007"/>
                </a:cubicBezTo>
                <a:lnTo>
                  <a:pt x="2739" y="461"/>
                </a:lnTo>
                <a:cubicBezTo>
                  <a:pt x="2739" y="423"/>
                  <a:pt x="2728" y="390"/>
                  <a:pt x="2703" y="362"/>
                </a:cubicBezTo>
                <a:cubicBezTo>
                  <a:pt x="2678" y="335"/>
                  <a:pt x="2647" y="321"/>
                  <a:pt x="2608" y="321"/>
                </a:cubicBezTo>
                <a:lnTo>
                  <a:pt x="2471" y="321"/>
                </a:lnTo>
                <a:lnTo>
                  <a:pt x="2471" y="956"/>
                </a:lnTo>
                <a:cubicBezTo>
                  <a:pt x="2471" y="1150"/>
                  <a:pt x="2522" y="1269"/>
                  <a:pt x="2615" y="1335"/>
                </a:cubicBezTo>
                <a:cubicBezTo>
                  <a:pt x="2707" y="1402"/>
                  <a:pt x="2809" y="1425"/>
                  <a:pt x="2924" y="1425"/>
                </a:cubicBezTo>
                <a:cubicBezTo>
                  <a:pt x="3038" y="1425"/>
                  <a:pt x="3141" y="1402"/>
                  <a:pt x="3233" y="1335"/>
                </a:cubicBezTo>
                <a:cubicBezTo>
                  <a:pt x="3326" y="1268"/>
                  <a:pt x="3378" y="1148"/>
                  <a:pt x="3378" y="956"/>
                </a:cubicBezTo>
                <a:lnTo>
                  <a:pt x="3378" y="460"/>
                </a:lnTo>
                <a:cubicBezTo>
                  <a:pt x="3377" y="423"/>
                  <a:pt x="3364" y="390"/>
                  <a:pt x="3339" y="362"/>
                </a:cubicBezTo>
                <a:cubicBezTo>
                  <a:pt x="3314" y="335"/>
                  <a:pt x="3283" y="321"/>
                  <a:pt x="3243" y="321"/>
                </a:cubicBezTo>
                <a:close/>
                <a:moveTo>
                  <a:pt x="4323" y="0"/>
                </a:moveTo>
                <a:lnTo>
                  <a:pt x="4185" y="0"/>
                </a:lnTo>
                <a:lnTo>
                  <a:pt x="4185" y="406"/>
                </a:lnTo>
                <a:cubicBezTo>
                  <a:pt x="4144" y="366"/>
                  <a:pt x="4057" y="296"/>
                  <a:pt x="3924" y="296"/>
                </a:cubicBezTo>
                <a:cubicBezTo>
                  <a:pt x="3645" y="296"/>
                  <a:pt x="3486" y="509"/>
                  <a:pt x="3486" y="861"/>
                </a:cubicBezTo>
                <a:cubicBezTo>
                  <a:pt x="3486" y="1214"/>
                  <a:pt x="3650" y="1426"/>
                  <a:pt x="3969" y="1426"/>
                </a:cubicBezTo>
                <a:cubicBezTo>
                  <a:pt x="4281" y="1426"/>
                  <a:pt x="4454" y="1217"/>
                  <a:pt x="4455" y="866"/>
                </a:cubicBezTo>
                <a:lnTo>
                  <a:pt x="4455" y="133"/>
                </a:lnTo>
                <a:cubicBezTo>
                  <a:pt x="4455" y="97"/>
                  <a:pt x="4442" y="64"/>
                  <a:pt x="4416" y="38"/>
                </a:cubicBezTo>
                <a:cubicBezTo>
                  <a:pt x="4391" y="12"/>
                  <a:pt x="4359" y="0"/>
                  <a:pt x="4323" y="0"/>
                </a:cubicBezTo>
                <a:close/>
                <a:moveTo>
                  <a:pt x="3753" y="866"/>
                </a:moveTo>
                <a:cubicBezTo>
                  <a:pt x="3753" y="715"/>
                  <a:pt x="3803" y="535"/>
                  <a:pt x="3968" y="535"/>
                </a:cubicBezTo>
                <a:cubicBezTo>
                  <a:pt x="4132" y="535"/>
                  <a:pt x="4184" y="713"/>
                  <a:pt x="4185" y="862"/>
                </a:cubicBezTo>
                <a:lnTo>
                  <a:pt x="4185" y="866"/>
                </a:lnTo>
                <a:cubicBezTo>
                  <a:pt x="4185" y="1017"/>
                  <a:pt x="4132" y="1194"/>
                  <a:pt x="3968" y="1194"/>
                </a:cubicBezTo>
                <a:cubicBezTo>
                  <a:pt x="3803" y="1194"/>
                  <a:pt x="3753" y="1016"/>
                  <a:pt x="3753" y="866"/>
                </a:cubicBezTo>
                <a:close/>
                <a:moveTo>
                  <a:pt x="5510" y="799"/>
                </a:moveTo>
                <a:cubicBezTo>
                  <a:pt x="5510" y="822"/>
                  <a:pt x="5506" y="843"/>
                  <a:pt x="5496" y="862"/>
                </a:cubicBezTo>
                <a:cubicBezTo>
                  <a:pt x="5491" y="874"/>
                  <a:pt x="5482" y="886"/>
                  <a:pt x="5474" y="896"/>
                </a:cubicBezTo>
                <a:cubicBezTo>
                  <a:pt x="5449" y="923"/>
                  <a:pt x="5419" y="937"/>
                  <a:pt x="5382" y="937"/>
                </a:cubicBezTo>
                <a:lnTo>
                  <a:pt x="4827" y="937"/>
                </a:lnTo>
                <a:cubicBezTo>
                  <a:pt x="4833" y="1068"/>
                  <a:pt x="4897" y="1194"/>
                  <a:pt x="5034" y="1194"/>
                </a:cubicBezTo>
                <a:cubicBezTo>
                  <a:pt x="5136" y="1194"/>
                  <a:pt x="5176" y="1148"/>
                  <a:pt x="5224" y="1100"/>
                </a:cubicBezTo>
                <a:cubicBezTo>
                  <a:pt x="5252" y="1072"/>
                  <a:pt x="5302" y="1071"/>
                  <a:pt x="5302" y="1071"/>
                </a:cubicBezTo>
                <a:lnTo>
                  <a:pt x="5488" y="1071"/>
                </a:lnTo>
                <a:cubicBezTo>
                  <a:pt x="5430" y="1295"/>
                  <a:pt x="5274" y="1426"/>
                  <a:pt x="5033" y="1426"/>
                </a:cubicBezTo>
                <a:cubicBezTo>
                  <a:pt x="4719" y="1426"/>
                  <a:pt x="4556" y="1214"/>
                  <a:pt x="4556" y="861"/>
                </a:cubicBezTo>
                <a:cubicBezTo>
                  <a:pt x="4556" y="508"/>
                  <a:pt x="4719" y="295"/>
                  <a:pt x="5033" y="295"/>
                </a:cubicBezTo>
                <a:cubicBezTo>
                  <a:pt x="5274" y="295"/>
                  <a:pt x="5430" y="425"/>
                  <a:pt x="5488" y="651"/>
                </a:cubicBezTo>
                <a:cubicBezTo>
                  <a:pt x="5498" y="691"/>
                  <a:pt x="5505" y="734"/>
                  <a:pt x="5508" y="780"/>
                </a:cubicBezTo>
                <a:lnTo>
                  <a:pt x="5510" y="799"/>
                </a:lnTo>
                <a:close/>
                <a:moveTo>
                  <a:pt x="4839" y="725"/>
                </a:moveTo>
                <a:lnTo>
                  <a:pt x="5233" y="725"/>
                </a:lnTo>
                <a:cubicBezTo>
                  <a:pt x="5232" y="623"/>
                  <a:pt x="5145" y="535"/>
                  <a:pt x="5035" y="535"/>
                </a:cubicBezTo>
                <a:cubicBezTo>
                  <a:pt x="4922" y="535"/>
                  <a:pt x="4847" y="623"/>
                  <a:pt x="4839" y="725"/>
                </a:cubicBezTo>
                <a:close/>
                <a:moveTo>
                  <a:pt x="7138" y="600"/>
                </a:moveTo>
                <a:cubicBezTo>
                  <a:pt x="7138" y="503"/>
                  <a:pt x="7100" y="427"/>
                  <a:pt x="7024" y="373"/>
                </a:cubicBezTo>
                <a:cubicBezTo>
                  <a:pt x="6952" y="322"/>
                  <a:pt x="6842" y="296"/>
                  <a:pt x="6697" y="296"/>
                </a:cubicBezTo>
                <a:cubicBezTo>
                  <a:pt x="6566" y="296"/>
                  <a:pt x="6467" y="328"/>
                  <a:pt x="6397" y="389"/>
                </a:cubicBezTo>
                <a:cubicBezTo>
                  <a:pt x="6334" y="443"/>
                  <a:pt x="6296" y="517"/>
                  <a:pt x="6286" y="600"/>
                </a:cubicBezTo>
                <a:lnTo>
                  <a:pt x="6547" y="600"/>
                </a:lnTo>
                <a:cubicBezTo>
                  <a:pt x="6560" y="566"/>
                  <a:pt x="6583" y="545"/>
                  <a:pt x="6611" y="534"/>
                </a:cubicBezTo>
                <a:cubicBezTo>
                  <a:pt x="6639" y="523"/>
                  <a:pt x="6672" y="518"/>
                  <a:pt x="6708" y="518"/>
                </a:cubicBezTo>
                <a:cubicBezTo>
                  <a:pt x="6753" y="518"/>
                  <a:pt x="6786" y="524"/>
                  <a:pt x="6819" y="536"/>
                </a:cubicBezTo>
                <a:cubicBezTo>
                  <a:pt x="6859" y="550"/>
                  <a:pt x="6879" y="575"/>
                  <a:pt x="6879" y="615"/>
                </a:cubicBezTo>
                <a:cubicBezTo>
                  <a:pt x="6879" y="658"/>
                  <a:pt x="6822" y="699"/>
                  <a:pt x="6708" y="714"/>
                </a:cubicBezTo>
                <a:cubicBezTo>
                  <a:pt x="6571" y="732"/>
                  <a:pt x="6462" y="748"/>
                  <a:pt x="6362" y="823"/>
                </a:cubicBezTo>
                <a:cubicBezTo>
                  <a:pt x="6299" y="872"/>
                  <a:pt x="6259" y="962"/>
                  <a:pt x="6259" y="1075"/>
                </a:cubicBezTo>
                <a:cubicBezTo>
                  <a:pt x="6259" y="1196"/>
                  <a:pt x="6294" y="1282"/>
                  <a:pt x="6363" y="1335"/>
                </a:cubicBezTo>
                <a:cubicBezTo>
                  <a:pt x="6425" y="1384"/>
                  <a:pt x="6525" y="1425"/>
                  <a:pt x="6688" y="1425"/>
                </a:cubicBezTo>
                <a:cubicBezTo>
                  <a:pt x="6834" y="1425"/>
                  <a:pt x="6943" y="1391"/>
                  <a:pt x="7016" y="1341"/>
                </a:cubicBezTo>
                <a:cubicBezTo>
                  <a:pt x="7091" y="1287"/>
                  <a:pt x="7133" y="1225"/>
                  <a:pt x="7135" y="1111"/>
                </a:cubicBezTo>
                <a:lnTo>
                  <a:pt x="7135" y="600"/>
                </a:lnTo>
                <a:lnTo>
                  <a:pt x="7138" y="600"/>
                </a:lnTo>
                <a:close/>
                <a:moveTo>
                  <a:pt x="6672" y="1195"/>
                </a:moveTo>
                <a:cubicBezTo>
                  <a:pt x="6649" y="1195"/>
                  <a:pt x="6579" y="1190"/>
                  <a:pt x="6548" y="1159"/>
                </a:cubicBezTo>
                <a:cubicBezTo>
                  <a:pt x="6527" y="1138"/>
                  <a:pt x="6512" y="1115"/>
                  <a:pt x="6512" y="1075"/>
                </a:cubicBezTo>
                <a:cubicBezTo>
                  <a:pt x="6512" y="1046"/>
                  <a:pt x="6522" y="1018"/>
                  <a:pt x="6539" y="999"/>
                </a:cubicBezTo>
                <a:cubicBezTo>
                  <a:pt x="6578" y="957"/>
                  <a:pt x="6620" y="951"/>
                  <a:pt x="6711" y="930"/>
                </a:cubicBezTo>
                <a:cubicBezTo>
                  <a:pt x="6771" y="916"/>
                  <a:pt x="6845" y="894"/>
                  <a:pt x="6883" y="871"/>
                </a:cubicBezTo>
                <a:lnTo>
                  <a:pt x="6883" y="953"/>
                </a:lnTo>
                <a:cubicBezTo>
                  <a:pt x="6884" y="1028"/>
                  <a:pt x="6886" y="1089"/>
                  <a:pt x="6844" y="1131"/>
                </a:cubicBezTo>
                <a:cubicBezTo>
                  <a:pt x="6802" y="1173"/>
                  <a:pt x="6744" y="1195"/>
                  <a:pt x="6672" y="11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1404CE-BD33-CB44-9A47-D25C92A428BA}"/>
              </a:ext>
            </a:extLst>
          </p:cNvPr>
          <p:cNvSpPr/>
          <p:nvPr userDrawn="1"/>
        </p:nvSpPr>
        <p:spPr>
          <a:xfrm>
            <a:off x="0" y="6210300"/>
            <a:ext cx="12192000" cy="647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CCCDC204-6D63-F244-8764-124382F8D05D}"/>
              </a:ext>
            </a:extLst>
          </p:cNvPr>
          <p:cNvSpPr/>
          <p:nvPr userDrawn="1"/>
        </p:nvSpPr>
        <p:spPr>
          <a:xfrm>
            <a:off x="0" y="6210300"/>
            <a:ext cx="12192000" cy="647700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73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23869D6B-ED7E-644F-BEA0-CC0AE2F69CA4}"/>
              </a:ext>
            </a:extLst>
          </p:cNvPr>
          <p:cNvGrpSpPr/>
          <p:nvPr userDrawn="1"/>
        </p:nvGrpSpPr>
        <p:grpSpPr>
          <a:xfrm>
            <a:off x="548640" y="6488174"/>
            <a:ext cx="712933" cy="138801"/>
            <a:chOff x="382588" y="4784726"/>
            <a:chExt cx="896938" cy="174625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165FB9D1-8F61-184C-830B-2B5C25A428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9" name="Freeform 16">
              <a:extLst>
                <a:ext uri="{FF2B5EF4-FFF2-40B4-BE49-F238E27FC236}">
                  <a16:creationId xmlns:a16="http://schemas.microsoft.com/office/drawing/2014/main" id="{C1797FA1-BE03-BF4E-9CB5-BF1CE1CEF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10" name="Freeform 17">
              <a:extLst>
                <a:ext uri="{FF2B5EF4-FFF2-40B4-BE49-F238E27FC236}">
                  <a16:creationId xmlns:a16="http://schemas.microsoft.com/office/drawing/2014/main" id="{3C572210-65DB-3348-8F74-55EF9355EC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AAC3F976-7761-F947-90CF-4523CDEFC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E1383297-562E-A14A-B4DE-C265E026F2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EBF123E4-3A11-5847-AF05-E1B8870692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14" name="Freeform 21">
              <a:extLst>
                <a:ext uri="{FF2B5EF4-FFF2-40B4-BE49-F238E27FC236}">
                  <a16:creationId xmlns:a16="http://schemas.microsoft.com/office/drawing/2014/main" id="{5AA649D5-C387-6348-B3D7-A48EDE422E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  <p:sp>
          <p:nvSpPr>
            <p:cNvPr id="15" name="Freeform 22">
              <a:extLst>
                <a:ext uri="{FF2B5EF4-FFF2-40B4-BE49-F238E27FC236}">
                  <a16:creationId xmlns:a16="http://schemas.microsoft.com/office/drawing/2014/main" id="{670E7705-A475-D74F-8EE1-D63B790BCE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1" b="0" i="0" dirty="0">
                <a:solidFill>
                  <a:srgbClr val="20282E"/>
                </a:solidFill>
                <a:latin typeface="Roboto Regular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3816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AC7CA5-8974-C849-AB46-04919B22E606}"/>
              </a:ext>
            </a:extLst>
          </p:cNvPr>
          <p:cNvSpPr>
            <a:spLocks/>
          </p:cNvSpPr>
          <p:nvPr userDrawn="1"/>
        </p:nvSpPr>
        <p:spPr>
          <a:xfrm>
            <a:off x="-3048" y="0"/>
            <a:ext cx="12198096" cy="62179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   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EA06081-5147-8F49-A245-8577FE37501F}"/>
              </a:ext>
            </a:extLst>
          </p:cNvPr>
          <p:cNvSpPr txBox="1">
            <a:spLocks/>
          </p:cNvSpPr>
          <p:nvPr userDrawn="1"/>
        </p:nvSpPr>
        <p:spPr>
          <a:xfrm>
            <a:off x="7728668" y="6512861"/>
            <a:ext cx="3645239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189"/>
            <a:r>
              <a:rPr sz="800" dirty="0">
                <a:solidFill>
                  <a:schemeClr val="accent6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charset="0"/>
              </a:rPr>
              <a:t>© Cloudera, Inc. All rights reserved.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6D54A1-3EF4-D34B-9AC0-6C761D48A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8686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8" r:id="rId2"/>
    <p:sldLayoutId id="2147483679" r:id="rId3"/>
    <p:sldLayoutId id="2147483708" r:id="rId4"/>
    <p:sldLayoutId id="2147483711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189" rtl="0" eaLnBrk="1" latinLnBrk="0" hangingPunct="1">
        <a:lnSpc>
          <a:spcPct val="80000"/>
        </a:lnSpc>
        <a:spcBef>
          <a:spcPct val="0"/>
        </a:spcBef>
        <a:buNone/>
        <a:defRPr sz="3600" b="0" i="0" kern="1200" spc="-100" baseline="0">
          <a:solidFill>
            <a:schemeClr val="tx2"/>
          </a:solidFill>
          <a:latin typeface="Roboto Light" charset="0"/>
          <a:ea typeface="+mj-ea"/>
          <a:cs typeface="Calibri Light"/>
        </a:defRPr>
      </a:lvl1pPr>
    </p:titleStyle>
    <p:bodyStyle>
      <a:lvl1pPr marL="347472" indent="-347472" algn="l" defTabSz="457189" rtl="0" eaLnBrk="1" latinLnBrk="0" hangingPunct="1">
        <a:spcBef>
          <a:spcPts val="600"/>
        </a:spcBef>
        <a:buClr>
          <a:schemeClr val="accent6"/>
        </a:buClr>
        <a:buSzPct val="80000"/>
        <a:buFont typeface="Arial"/>
        <a:buChar char="•"/>
        <a:tabLst/>
        <a:defRPr sz="2400" b="0" i="0" kern="1200">
          <a:solidFill>
            <a:schemeClr val="accent6"/>
          </a:solidFill>
          <a:latin typeface="Roboto" panose="02000000000000000000" pitchFamily="2" charset="0"/>
          <a:ea typeface="Roboto" panose="02000000000000000000" pitchFamily="2" charset="0"/>
          <a:cs typeface="Calibri Light"/>
        </a:defRPr>
      </a:lvl1pPr>
      <a:lvl2pPr marL="685800" indent="-347472" algn="l" defTabSz="457189" rtl="0" eaLnBrk="1" latinLnBrk="0" hangingPunct="1">
        <a:spcBef>
          <a:spcPts val="500"/>
        </a:spcBef>
        <a:buClr>
          <a:schemeClr val="accent6"/>
        </a:buClr>
        <a:buSzPct val="80000"/>
        <a:buFont typeface="Arial"/>
        <a:buChar char="•"/>
        <a:tabLst/>
        <a:defRPr sz="2000" b="0" i="0" kern="1200">
          <a:solidFill>
            <a:schemeClr val="accent6"/>
          </a:solidFill>
          <a:latin typeface="Roboto" panose="02000000000000000000" pitchFamily="2" charset="0"/>
          <a:ea typeface="Roboto" panose="02000000000000000000" pitchFamily="2" charset="0"/>
          <a:cs typeface="Calibri Light"/>
        </a:defRPr>
      </a:lvl2pPr>
      <a:lvl3pPr marL="1024128" indent="-347472" algn="l" defTabSz="457189" rtl="0" eaLnBrk="1" latinLnBrk="0" hangingPunct="1">
        <a:spcBef>
          <a:spcPts val="400"/>
        </a:spcBef>
        <a:buClr>
          <a:schemeClr val="accent6"/>
        </a:buClr>
        <a:buSzPct val="80000"/>
        <a:buFont typeface="Arial"/>
        <a:buChar char="•"/>
        <a:tabLst/>
        <a:defRPr sz="1600" b="0" i="0" kern="1200">
          <a:solidFill>
            <a:schemeClr val="accent6"/>
          </a:solidFill>
          <a:latin typeface="Roboto" panose="02000000000000000000" pitchFamily="2" charset="0"/>
          <a:ea typeface="Roboto" panose="02000000000000000000" pitchFamily="2" charset="0"/>
          <a:cs typeface="Calibri Light"/>
        </a:defRPr>
      </a:lvl3pPr>
      <a:lvl4pPr marL="1380744" indent="-347472" algn="l" defTabSz="457189" rtl="0" eaLnBrk="1" latinLnBrk="0" hangingPunct="1">
        <a:spcBef>
          <a:spcPts val="400"/>
        </a:spcBef>
        <a:buClr>
          <a:schemeClr val="accent6"/>
        </a:buClr>
        <a:buSzPct val="80000"/>
        <a:buFont typeface="Arial"/>
        <a:buChar char="•"/>
        <a:tabLst>
          <a:tab pos="1887538" algn="l"/>
        </a:tabLst>
        <a:defRPr sz="1600" b="0" i="0" kern="1200">
          <a:solidFill>
            <a:schemeClr val="accent6"/>
          </a:solidFill>
          <a:latin typeface="Roboto" panose="02000000000000000000" pitchFamily="2" charset="0"/>
          <a:ea typeface="Roboto" panose="02000000000000000000" pitchFamily="2" charset="0"/>
          <a:cs typeface="Calibri Light"/>
        </a:defRPr>
      </a:lvl4pPr>
      <a:lvl5pPr marL="1719072" indent="-347472" algn="l" defTabSz="457189" rtl="0" eaLnBrk="1" latinLnBrk="0" hangingPunct="1">
        <a:spcBef>
          <a:spcPts val="400"/>
        </a:spcBef>
        <a:buClr>
          <a:schemeClr val="accent6"/>
        </a:buClr>
        <a:buSzPct val="80000"/>
        <a:buFont typeface="Arial"/>
        <a:buChar char="•"/>
        <a:tabLst/>
        <a:defRPr sz="1600" b="0" i="0" kern="1200">
          <a:solidFill>
            <a:schemeClr val="accent6"/>
          </a:solidFill>
          <a:latin typeface="Roboto" panose="02000000000000000000" pitchFamily="2" charset="0"/>
          <a:ea typeface="Roboto" panose="02000000000000000000" pitchFamily="2" charset="0"/>
          <a:cs typeface="Calibri Light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44" userDrawn="1">
          <p15:clr>
            <a:srgbClr val="9FCC3B"/>
          </p15:clr>
        </p15:guide>
        <p15:guide id="3" pos="7336" userDrawn="1">
          <p15:clr>
            <a:srgbClr val="9FCC3B"/>
          </p15:clr>
        </p15:guide>
        <p15:guide id="6" orient="horz" pos="391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D5FE3-CB45-BA4B-AC46-8340832FE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965" y="3571137"/>
            <a:ext cx="10054256" cy="571823"/>
          </a:xfrm>
        </p:spPr>
        <p:txBody>
          <a:bodyPr/>
          <a:lstStyle/>
          <a:p>
            <a:r>
              <a:rPr lang="en-US" dirty="0"/>
              <a:t>Streaming Intro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022A9B-978B-BE45-9A4B-B638943688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Marcel Däppen</a:t>
            </a:r>
          </a:p>
        </p:txBody>
      </p:sp>
    </p:spTree>
    <p:extLst>
      <p:ext uri="{BB962C8B-B14F-4D97-AF65-F5344CB8AC3E}">
        <p14:creationId xmlns:p14="http://schemas.microsoft.com/office/powerpoint/2010/main" val="301487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BDC27-7B6C-D446-B1F6-78C6CBBDA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A8F3256-A608-AD4A-87B6-38D80758972F}"/>
              </a:ext>
            </a:extLst>
          </p:cNvPr>
          <p:cNvSpPr/>
          <p:nvPr/>
        </p:nvSpPr>
        <p:spPr>
          <a:xfrm>
            <a:off x="234906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3BA16B-326A-F740-97D7-722B84FE0C22}"/>
              </a:ext>
            </a:extLst>
          </p:cNvPr>
          <p:cNvSpPr/>
          <p:nvPr/>
        </p:nvSpPr>
        <p:spPr>
          <a:xfrm>
            <a:off x="358714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CF10CD-2349-9644-BE04-6C21556463DB}"/>
              </a:ext>
            </a:extLst>
          </p:cNvPr>
          <p:cNvSpPr/>
          <p:nvPr/>
        </p:nvSpPr>
        <p:spPr>
          <a:xfrm>
            <a:off x="379348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C77281-7575-A944-829E-589B34C9B711}"/>
              </a:ext>
            </a:extLst>
          </p:cNvPr>
          <p:cNvSpPr/>
          <p:nvPr/>
        </p:nvSpPr>
        <p:spPr>
          <a:xfrm>
            <a:off x="255541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3FA17B-971F-B748-AA27-3E27B6330F54}"/>
              </a:ext>
            </a:extLst>
          </p:cNvPr>
          <p:cNvSpPr/>
          <p:nvPr/>
        </p:nvSpPr>
        <p:spPr>
          <a:xfrm>
            <a:off x="2968102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306AD6-8EDE-F947-950C-C128393ECC69}"/>
              </a:ext>
            </a:extLst>
          </p:cNvPr>
          <p:cNvSpPr/>
          <p:nvPr/>
        </p:nvSpPr>
        <p:spPr>
          <a:xfrm>
            <a:off x="338079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3E38F4-534A-BA48-81F8-9331FF6E1A25}"/>
              </a:ext>
            </a:extLst>
          </p:cNvPr>
          <p:cNvSpPr txBox="1"/>
          <p:nvPr/>
        </p:nvSpPr>
        <p:spPr>
          <a:xfrm>
            <a:off x="349860" y="5309909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1156AD-077C-F140-99E3-72151E2C99FF}"/>
              </a:ext>
            </a:extLst>
          </p:cNvPr>
          <p:cNvSpPr/>
          <p:nvPr/>
        </p:nvSpPr>
        <p:spPr>
          <a:xfrm>
            <a:off x="5686118" y="1597863"/>
            <a:ext cx="144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</a:rPr>
              <a:t>UC 1</a:t>
            </a:r>
          </a:p>
          <a:p>
            <a:pPr algn="ctr"/>
            <a:r>
              <a:rPr lang="en-US" sz="2400" dirty="0">
                <a:solidFill>
                  <a:schemeClr val="accent1"/>
                </a:solidFill>
              </a:rPr>
              <a:t>COUNT</a:t>
            </a:r>
          </a:p>
          <a:p>
            <a:pPr algn="ctr"/>
            <a:r>
              <a:rPr lang="en-US" i="1" dirty="0" err="1">
                <a:solidFill>
                  <a:schemeClr val="tx1"/>
                </a:solidFill>
              </a:rPr>
              <a:t>trx</a:t>
            </a:r>
            <a:r>
              <a:rPr lang="en-US" i="1" dirty="0">
                <a:solidFill>
                  <a:schemeClr val="tx1"/>
                </a:solidFill>
              </a:rPr>
              <a:t> per Shop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81A65C58-40AB-D042-8DE3-F31A8BE34471}"/>
              </a:ext>
            </a:extLst>
          </p:cNvPr>
          <p:cNvCxnSpPr>
            <a:cxnSpLocks/>
            <a:stCxn id="12" idx="1"/>
            <a:endCxn id="17" idx="1"/>
          </p:cNvCxnSpPr>
          <p:nvPr/>
        </p:nvCxnSpPr>
        <p:spPr>
          <a:xfrm rot="10800000" flipV="1">
            <a:off x="4009144" y="2137862"/>
            <a:ext cx="1676974" cy="600419"/>
          </a:xfrm>
          <a:prstGeom prst="bentConnector3">
            <a:avLst>
              <a:gd name="adj1" fmla="val 113632"/>
            </a:avLst>
          </a:prstGeom>
          <a:ln w="57150" cap="flat">
            <a:solidFill>
              <a:schemeClr val="accent6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21BFB892-435D-1042-83F5-12B88F846C34}"/>
              </a:ext>
            </a:extLst>
          </p:cNvPr>
          <p:cNvCxnSpPr>
            <a:cxnSpLocks/>
            <a:stCxn id="16" idx="3"/>
            <a:endCxn id="12" idx="2"/>
          </p:cNvCxnSpPr>
          <p:nvPr/>
        </p:nvCxnSpPr>
        <p:spPr>
          <a:xfrm flipV="1">
            <a:off x="4860724" y="2677863"/>
            <a:ext cx="1545394" cy="2828125"/>
          </a:xfrm>
          <a:prstGeom prst="bentConnector2">
            <a:avLst/>
          </a:prstGeom>
          <a:ln w="57150" cap="flat">
            <a:solidFill>
              <a:schemeClr val="accent2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02574661-7C05-0D40-900E-019D974A8C11}"/>
              </a:ext>
            </a:extLst>
          </p:cNvPr>
          <p:cNvSpPr/>
          <p:nvPr/>
        </p:nvSpPr>
        <p:spPr>
          <a:xfrm>
            <a:off x="3999828" y="2477279"/>
            <a:ext cx="1591500" cy="35945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800" dirty="0">
                <a:solidFill>
                  <a:srgbClr val="FF0000"/>
                </a:solidFill>
              </a:rPr>
              <a:t>Kafka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913CBD-62D4-3B43-8ACD-78147A68E598}"/>
              </a:ext>
            </a:extLst>
          </p:cNvPr>
          <p:cNvSpPr txBox="1"/>
          <p:nvPr/>
        </p:nvSpPr>
        <p:spPr>
          <a:xfrm>
            <a:off x="4009144" y="5352099"/>
            <a:ext cx="851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trx</a:t>
            </a:r>
            <a:endParaRPr lang="en-US" sz="14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E0CA5F-AAE1-9540-B75D-CF8E4DF5E9F1}"/>
              </a:ext>
            </a:extLst>
          </p:cNvPr>
          <p:cNvSpPr txBox="1"/>
          <p:nvPr/>
        </p:nvSpPr>
        <p:spPr>
          <a:xfrm>
            <a:off x="4009144" y="2476672"/>
            <a:ext cx="14490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i="1" dirty="0" err="1"/>
              <a:t>CountTrxPerShop</a:t>
            </a:r>
            <a:endParaRPr lang="en-US" sz="1400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7EC5CA-C83F-6742-A9E8-FD2C2EE12214}"/>
              </a:ext>
            </a:extLst>
          </p:cNvPr>
          <p:cNvSpPr txBox="1"/>
          <p:nvPr/>
        </p:nvSpPr>
        <p:spPr>
          <a:xfrm>
            <a:off x="6510412" y="156235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Flink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09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D27C189-17B7-5C4F-990B-3A05E10644EA}"/>
                  </a:ext>
                </a:extLst>
              </p:cNvPr>
              <p:cNvSpPr/>
              <p:nvPr/>
            </p:nvSpPr>
            <p:spPr>
              <a:xfrm>
                <a:off x="4344253" y="3161925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D27C189-17B7-5C4F-990B-3A05E10644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4253" y="3161925"/>
                <a:ext cx="720000" cy="720000"/>
              </a:xfrm>
              <a:prstGeom prst="ellipse">
                <a:avLst/>
              </a:prstGeom>
              <a:blipFill>
                <a:blip r:embed="rId2"/>
                <a:stretch>
                  <a:fillRect l="-3333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947B1014-C238-E94A-9B60-DFC4EA829F07}"/>
                  </a:ext>
                </a:extLst>
              </p:cNvPr>
              <p:cNvSpPr/>
              <p:nvPr/>
            </p:nvSpPr>
            <p:spPr>
              <a:xfrm>
                <a:off x="7584027" y="3161925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947B1014-C238-E94A-9B60-DFC4EA829F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4027" y="3161925"/>
                <a:ext cx="720000" cy="720000"/>
              </a:xfrm>
              <a:prstGeom prst="ellipse">
                <a:avLst/>
              </a:prstGeom>
              <a:blipFill>
                <a:blip r:embed="rId3"/>
                <a:stretch>
                  <a:fillRect l="-3333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9DD4AD51-5C61-8449-9238-B96DF72A54A6}"/>
              </a:ext>
            </a:extLst>
          </p:cNvPr>
          <p:cNvSpPr/>
          <p:nvPr/>
        </p:nvSpPr>
        <p:spPr>
          <a:xfrm>
            <a:off x="2567815" y="2921486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40EE04-04D1-1744-BDB7-5E5FFBCD1167}"/>
              </a:ext>
            </a:extLst>
          </p:cNvPr>
          <p:cNvSpPr/>
          <p:nvPr/>
        </p:nvSpPr>
        <p:spPr>
          <a:xfrm>
            <a:off x="3805891" y="2921486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F9C394-C8DA-864C-A259-8126E22CF699}"/>
              </a:ext>
            </a:extLst>
          </p:cNvPr>
          <p:cNvSpPr/>
          <p:nvPr/>
        </p:nvSpPr>
        <p:spPr>
          <a:xfrm>
            <a:off x="4012235" y="2921486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CD2644-0D2A-224C-9588-B932B01B67BD}"/>
              </a:ext>
            </a:extLst>
          </p:cNvPr>
          <p:cNvSpPr/>
          <p:nvPr/>
        </p:nvSpPr>
        <p:spPr>
          <a:xfrm>
            <a:off x="2774161" y="2921486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F9DC04-E9BB-694A-BB95-A20144FD36FB}"/>
              </a:ext>
            </a:extLst>
          </p:cNvPr>
          <p:cNvSpPr/>
          <p:nvPr/>
        </p:nvSpPr>
        <p:spPr>
          <a:xfrm>
            <a:off x="3186853" y="2921486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29ED5C-2D04-4B44-9E15-EA1FB8D57293}"/>
              </a:ext>
            </a:extLst>
          </p:cNvPr>
          <p:cNvSpPr/>
          <p:nvPr/>
        </p:nvSpPr>
        <p:spPr>
          <a:xfrm>
            <a:off x="3599545" y="2921486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EBC72A-8A43-AF47-94E6-10676022678C}"/>
              </a:ext>
            </a:extLst>
          </p:cNvPr>
          <p:cNvSpPr txBox="1"/>
          <p:nvPr/>
        </p:nvSpPr>
        <p:spPr>
          <a:xfrm>
            <a:off x="454821" y="2940675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2D8FA4-FAEE-724B-897E-1B3EA7DFF339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>
            <a:off x="5064253" y="3521925"/>
            <a:ext cx="25197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9DD6A0-E8F0-A54E-91A5-66449155D463}"/>
              </a:ext>
            </a:extLst>
          </p:cNvPr>
          <p:cNvCxnSpPr>
            <a:cxnSpLocks/>
          </p:cNvCxnSpPr>
          <p:nvPr/>
        </p:nvCxnSpPr>
        <p:spPr>
          <a:xfrm flipV="1">
            <a:off x="2477537" y="3521925"/>
            <a:ext cx="186671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iangle 19">
            <a:extLst>
              <a:ext uri="{FF2B5EF4-FFF2-40B4-BE49-F238E27FC236}">
                <a16:creationId xmlns:a16="http://schemas.microsoft.com/office/drawing/2014/main" id="{9CB24993-C258-1B40-B635-A1343B36C0F8}"/>
              </a:ext>
            </a:extLst>
          </p:cNvPr>
          <p:cNvSpPr/>
          <p:nvPr/>
        </p:nvSpPr>
        <p:spPr>
          <a:xfrm>
            <a:off x="5299638" y="2996403"/>
            <a:ext cx="546538" cy="465083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C22993CF-8EC6-FB43-8512-489C00EB15D5}"/>
              </a:ext>
            </a:extLst>
          </p:cNvPr>
          <p:cNvSpPr/>
          <p:nvPr/>
        </p:nvSpPr>
        <p:spPr>
          <a:xfrm>
            <a:off x="5954884" y="2996403"/>
            <a:ext cx="546538" cy="465083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D4077924-EB22-FE42-BD30-DB137CA008FD}"/>
              </a:ext>
            </a:extLst>
          </p:cNvPr>
          <p:cNvSpPr/>
          <p:nvPr/>
        </p:nvSpPr>
        <p:spPr>
          <a:xfrm>
            <a:off x="6961492" y="2996403"/>
            <a:ext cx="546538" cy="465083"/>
          </a:xfrm>
          <a:prstGeom prst="triangl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C6EACA-65ED-3E48-B07F-0D552F147A3E}"/>
              </a:ext>
            </a:extLst>
          </p:cNvPr>
          <p:cNvSpPr txBox="1"/>
          <p:nvPr/>
        </p:nvSpPr>
        <p:spPr>
          <a:xfrm>
            <a:off x="2374745" y="4252436"/>
            <a:ext cx="2072299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{</a:t>
            </a:r>
          </a:p>
          <a:p>
            <a:r>
              <a:rPr lang="en-US" sz="1000" dirty="0"/>
              <a:t>   "timestamp":1566829043004,</a:t>
            </a:r>
          </a:p>
          <a:p>
            <a:r>
              <a:rPr lang="en-US" sz="1000" dirty="0"/>
              <a:t>   "cc_id":"5123-5985-1943-6358",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cc_type":"Maestro</a:t>
            </a:r>
            <a:r>
              <a:rPr lang="en-US" sz="1000" dirty="0"/>
              <a:t>",</a:t>
            </a:r>
          </a:p>
          <a:p>
            <a:r>
              <a:rPr lang="en-US" sz="1000" dirty="0"/>
              <a:t>   "shop_id":3,</a:t>
            </a:r>
          </a:p>
          <a:p>
            <a:r>
              <a:rPr lang="en-US" sz="1000" dirty="0"/>
              <a:t>   "shop_name":"</a:t>
            </a:r>
            <a:r>
              <a:rPr lang="en-US" sz="1000" dirty="0" err="1"/>
              <a:t>SihlCity</a:t>
            </a:r>
            <a:r>
              <a:rPr lang="en-US" sz="1000" dirty="0"/>
              <a:t>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</a:t>
            </a:r>
            <a:r>
              <a:rPr lang="en-US" sz="1000" dirty="0"/>
              <a:t>":"USD",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fx_account":"CHF</a:t>
            </a:r>
            <a:r>
              <a:rPr lang="en-US" sz="1000" dirty="0"/>
              <a:t>",</a:t>
            </a:r>
          </a:p>
          <a:p>
            <a:r>
              <a:rPr lang="en-US" sz="1000" dirty="0"/>
              <a:t>   "amount_orig":40.0</a:t>
            </a:r>
          </a:p>
          <a:p>
            <a:r>
              <a:rPr lang="en-US" sz="1000" dirty="0"/>
              <a:t>}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87B5C2-B225-524D-BEF9-E3B5B4EBAEDC}"/>
              </a:ext>
            </a:extLst>
          </p:cNvPr>
          <p:cNvCxnSpPr/>
          <p:nvPr/>
        </p:nvCxnSpPr>
        <p:spPr>
          <a:xfrm flipV="1">
            <a:off x="2351486" y="3395797"/>
            <a:ext cx="819601" cy="72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B52259E-F049-F047-9641-8F973E763581}"/>
              </a:ext>
            </a:extLst>
          </p:cNvPr>
          <p:cNvCxnSpPr>
            <a:cxnSpLocks/>
          </p:cNvCxnSpPr>
          <p:nvPr/>
        </p:nvCxnSpPr>
        <p:spPr>
          <a:xfrm flipH="1" flipV="1">
            <a:off x="3316888" y="3395798"/>
            <a:ext cx="915211" cy="7199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3375975-4494-B648-8588-D5D726DB8876}"/>
              </a:ext>
            </a:extLst>
          </p:cNvPr>
          <p:cNvSpPr txBox="1"/>
          <p:nvPr/>
        </p:nvSpPr>
        <p:spPr>
          <a:xfrm>
            <a:off x="5534844" y="4252436"/>
            <a:ext cx="1650144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Tuple 2:</a:t>
            </a:r>
          </a:p>
          <a:p>
            <a:r>
              <a:rPr lang="en-US" sz="1000" dirty="0" err="1"/>
              <a:t>shop_name|Counter</a:t>
            </a:r>
            <a:endParaRPr lang="en-US" sz="1000" dirty="0"/>
          </a:p>
          <a:p>
            <a:r>
              <a:rPr lang="en-US" sz="1000" dirty="0"/>
              <a:t>"</a:t>
            </a:r>
            <a:r>
              <a:rPr lang="en-US" sz="1000" dirty="0" err="1"/>
              <a:t>SihlCity</a:t>
            </a:r>
            <a:r>
              <a:rPr lang="en-US" sz="1000" dirty="0"/>
              <a:t>”    |1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0842B0-E028-AB43-B984-592AAF544584}"/>
              </a:ext>
            </a:extLst>
          </p:cNvPr>
          <p:cNvCxnSpPr>
            <a:cxnSpLocks/>
          </p:cNvCxnSpPr>
          <p:nvPr/>
        </p:nvCxnSpPr>
        <p:spPr>
          <a:xfrm flipV="1">
            <a:off x="5459252" y="3409686"/>
            <a:ext cx="667224" cy="7199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A3CA33B-BA9A-8A48-B450-E693F91116DD}"/>
              </a:ext>
            </a:extLst>
          </p:cNvPr>
          <p:cNvCxnSpPr>
            <a:cxnSpLocks/>
          </p:cNvCxnSpPr>
          <p:nvPr/>
        </p:nvCxnSpPr>
        <p:spPr>
          <a:xfrm flipH="1" flipV="1">
            <a:off x="6272278" y="3409688"/>
            <a:ext cx="864084" cy="7199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D35BED2-854A-B540-99B2-5014AE8B843B}"/>
              </a:ext>
            </a:extLst>
          </p:cNvPr>
          <p:cNvSpPr txBox="1"/>
          <p:nvPr/>
        </p:nvSpPr>
        <p:spPr>
          <a:xfrm>
            <a:off x="4225051" y="4864188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accent1"/>
                </a:solidFill>
              </a:rPr>
              <a:t>FlatMap</a:t>
            </a:r>
            <a:endParaRPr lang="en-US" i="1" dirty="0">
              <a:solidFill>
                <a:schemeClr val="accent1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E72BBDE-686E-EA40-BC50-763AA7D14069}"/>
              </a:ext>
            </a:extLst>
          </p:cNvPr>
          <p:cNvCxnSpPr>
            <a:cxnSpLocks/>
          </p:cNvCxnSpPr>
          <p:nvPr/>
        </p:nvCxnSpPr>
        <p:spPr>
          <a:xfrm flipV="1">
            <a:off x="3939983" y="5135391"/>
            <a:ext cx="18667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4AB942-A010-B246-898F-C99A99F9A8D1}"/>
              </a:ext>
            </a:extLst>
          </p:cNvPr>
          <p:cNvCxnSpPr>
            <a:cxnSpLocks/>
            <a:stCxn id="5" idx="7"/>
          </p:cNvCxnSpPr>
          <p:nvPr/>
        </p:nvCxnSpPr>
        <p:spPr>
          <a:xfrm flipV="1">
            <a:off x="8198585" y="2216015"/>
            <a:ext cx="1365329" cy="1051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2B14262-6DE0-5C49-B6E9-26CED82BE7FF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8304027" y="3521925"/>
            <a:ext cx="13479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E1FEF75-1A67-4147-B9BA-D17F3FEE4808}"/>
              </a:ext>
            </a:extLst>
          </p:cNvPr>
          <p:cNvCxnSpPr>
            <a:cxnSpLocks/>
            <a:stCxn id="5" idx="5"/>
          </p:cNvCxnSpPr>
          <p:nvPr/>
        </p:nvCxnSpPr>
        <p:spPr>
          <a:xfrm>
            <a:off x="8198585" y="3776483"/>
            <a:ext cx="1453352" cy="1046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riangle 44">
            <a:extLst>
              <a:ext uri="{FF2B5EF4-FFF2-40B4-BE49-F238E27FC236}">
                <a16:creationId xmlns:a16="http://schemas.microsoft.com/office/drawing/2014/main" id="{ACC7B6FA-0248-0C4E-8A9D-CC8A3950BDE3}"/>
              </a:ext>
            </a:extLst>
          </p:cNvPr>
          <p:cNvSpPr/>
          <p:nvPr/>
        </p:nvSpPr>
        <p:spPr>
          <a:xfrm>
            <a:off x="9631934" y="1921777"/>
            <a:ext cx="546538" cy="465083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riangle 45">
            <a:extLst>
              <a:ext uri="{FF2B5EF4-FFF2-40B4-BE49-F238E27FC236}">
                <a16:creationId xmlns:a16="http://schemas.microsoft.com/office/drawing/2014/main" id="{E609E815-F426-FA4A-8239-C4FDF12AA47D}"/>
              </a:ext>
            </a:extLst>
          </p:cNvPr>
          <p:cNvSpPr/>
          <p:nvPr/>
        </p:nvSpPr>
        <p:spPr>
          <a:xfrm>
            <a:off x="9630174" y="3267367"/>
            <a:ext cx="546538" cy="465083"/>
          </a:xfrm>
          <a:prstGeom prst="triangl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riangle 46">
            <a:extLst>
              <a:ext uri="{FF2B5EF4-FFF2-40B4-BE49-F238E27FC236}">
                <a16:creationId xmlns:a16="http://schemas.microsoft.com/office/drawing/2014/main" id="{44582F54-721F-1844-93AD-8A4F57153FA3}"/>
              </a:ext>
            </a:extLst>
          </p:cNvPr>
          <p:cNvSpPr/>
          <p:nvPr/>
        </p:nvSpPr>
        <p:spPr>
          <a:xfrm>
            <a:off x="9625910" y="4612957"/>
            <a:ext cx="546538" cy="465083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DAE8CF3-DE40-4D46-9A01-B38D9B44203E}"/>
              </a:ext>
            </a:extLst>
          </p:cNvPr>
          <p:cNvSpPr txBox="1"/>
          <p:nvPr/>
        </p:nvSpPr>
        <p:spPr>
          <a:xfrm>
            <a:off x="7664653" y="4864188"/>
            <a:ext cx="1290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accent1"/>
                </a:solidFill>
              </a:rPr>
              <a:t>keyBy</a:t>
            </a:r>
            <a:r>
              <a:rPr lang="en-US" i="1" dirty="0">
                <a:solidFill>
                  <a:schemeClr val="accent1"/>
                </a:solidFill>
              </a:rPr>
              <a:t>:</a:t>
            </a:r>
          </a:p>
          <a:p>
            <a:r>
              <a:rPr lang="en-US" i="1" dirty="0" err="1">
                <a:solidFill>
                  <a:schemeClr val="accent1"/>
                </a:solidFill>
              </a:rPr>
              <a:t>Shop_name</a:t>
            </a:r>
            <a:endParaRPr lang="en-US" i="1" dirty="0">
              <a:solidFill>
                <a:schemeClr val="accent1"/>
              </a:solidFill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60DA041-95DA-204D-BF89-92E3EFB3619B}"/>
              </a:ext>
            </a:extLst>
          </p:cNvPr>
          <p:cNvCxnSpPr>
            <a:cxnSpLocks/>
          </p:cNvCxnSpPr>
          <p:nvPr/>
        </p:nvCxnSpPr>
        <p:spPr>
          <a:xfrm flipV="1">
            <a:off x="7184987" y="5135391"/>
            <a:ext cx="18667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61179F2-1CA3-7749-AE4F-98CD26946507}"/>
              </a:ext>
            </a:extLst>
          </p:cNvPr>
          <p:cNvSpPr txBox="1"/>
          <p:nvPr/>
        </p:nvSpPr>
        <p:spPr>
          <a:xfrm>
            <a:off x="10216179" y="1921777"/>
            <a:ext cx="1221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Counter:</a:t>
            </a:r>
          </a:p>
          <a:p>
            <a:r>
              <a:rPr lang="en-US" sz="1000" dirty="0"/>
              <a:t>"ABC” | 23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7A0FB9B-2122-9F49-B7E9-74E82555FA74}"/>
              </a:ext>
            </a:extLst>
          </p:cNvPr>
          <p:cNvSpPr txBox="1"/>
          <p:nvPr/>
        </p:nvSpPr>
        <p:spPr>
          <a:xfrm>
            <a:off x="10216179" y="3289384"/>
            <a:ext cx="1221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Counter:</a:t>
            </a:r>
          </a:p>
          <a:p>
            <a:r>
              <a:rPr lang="en-US" sz="1000" dirty="0"/>
              <a:t>”</a:t>
            </a:r>
            <a:r>
              <a:rPr lang="en-US" sz="1000" dirty="0" err="1"/>
              <a:t>BioMarket</a:t>
            </a:r>
            <a:r>
              <a:rPr lang="en-US" sz="1000" dirty="0"/>
              <a:t>” | 61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A466C74-ECE4-814D-8D15-796AC28CF279}"/>
              </a:ext>
            </a:extLst>
          </p:cNvPr>
          <p:cNvSpPr txBox="1"/>
          <p:nvPr/>
        </p:nvSpPr>
        <p:spPr>
          <a:xfrm>
            <a:off x="10216179" y="4612957"/>
            <a:ext cx="1221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Counter:</a:t>
            </a:r>
          </a:p>
          <a:p>
            <a:r>
              <a:rPr lang="en-US" sz="1000" dirty="0"/>
              <a:t>”</a:t>
            </a:r>
            <a:r>
              <a:rPr lang="en-US" sz="1000" dirty="0" err="1"/>
              <a:t>SihlCity</a:t>
            </a:r>
            <a:r>
              <a:rPr lang="en-US" sz="1000" dirty="0"/>
              <a:t>” | 19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331254B3-0FF5-314F-8930-6F612D97FB97}"/>
              </a:ext>
            </a:extLst>
          </p:cNvPr>
          <p:cNvSpPr txBox="1">
            <a:spLocks/>
          </p:cNvSpPr>
          <p:nvPr/>
        </p:nvSpPr>
        <p:spPr>
          <a:xfrm>
            <a:off x="548640" y="616688"/>
            <a:ext cx="11094720" cy="556931"/>
          </a:xfrm>
        </p:spPr>
        <p:txBody>
          <a:bodyPr/>
          <a:lstStyle>
            <a:lvl1pPr algn="ctr" defTabSz="457189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0" i="0" kern="1200" spc="-100" baseline="0">
                <a:solidFill>
                  <a:schemeClr val="tx2"/>
                </a:solidFill>
                <a:latin typeface="Roboto Light" charset="0"/>
                <a:ea typeface="+mj-ea"/>
                <a:cs typeface="Calibri Light"/>
              </a:defRPr>
            </a:lvl1pPr>
          </a:lstStyle>
          <a:p>
            <a:pPr algn="l"/>
            <a:r>
              <a:rPr lang="en-US" dirty="0"/>
              <a:t>Use Case: 1 – logical Data Flow</a:t>
            </a:r>
          </a:p>
        </p:txBody>
      </p:sp>
    </p:spTree>
    <p:extLst>
      <p:ext uri="{BB962C8B-B14F-4D97-AF65-F5344CB8AC3E}">
        <p14:creationId xmlns:p14="http://schemas.microsoft.com/office/powerpoint/2010/main" val="616230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6E657-DBAC-1C4F-B3DA-03217DA53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8426FC-C53D-EE41-BEC7-41E964248A0A}"/>
              </a:ext>
            </a:extLst>
          </p:cNvPr>
          <p:cNvSpPr/>
          <p:nvPr/>
        </p:nvSpPr>
        <p:spPr>
          <a:xfrm>
            <a:off x="234906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3EF51B-FF48-E647-A352-9FA63E8626C3}"/>
              </a:ext>
            </a:extLst>
          </p:cNvPr>
          <p:cNvSpPr/>
          <p:nvPr/>
        </p:nvSpPr>
        <p:spPr>
          <a:xfrm>
            <a:off x="358714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607E02-4F5F-9845-BBE4-628D90C25C37}"/>
              </a:ext>
            </a:extLst>
          </p:cNvPr>
          <p:cNvSpPr/>
          <p:nvPr/>
        </p:nvSpPr>
        <p:spPr>
          <a:xfrm>
            <a:off x="379348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9B3BBC-2BA3-3649-838B-110E17F1C8E9}"/>
              </a:ext>
            </a:extLst>
          </p:cNvPr>
          <p:cNvSpPr/>
          <p:nvPr/>
        </p:nvSpPr>
        <p:spPr>
          <a:xfrm>
            <a:off x="255541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7EED04-29B6-154B-B781-293E009AC333}"/>
              </a:ext>
            </a:extLst>
          </p:cNvPr>
          <p:cNvSpPr/>
          <p:nvPr/>
        </p:nvSpPr>
        <p:spPr>
          <a:xfrm>
            <a:off x="2968102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C90EFE-F112-684B-A6F6-028711123609}"/>
              </a:ext>
            </a:extLst>
          </p:cNvPr>
          <p:cNvSpPr/>
          <p:nvPr/>
        </p:nvSpPr>
        <p:spPr>
          <a:xfrm>
            <a:off x="338079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CAADB6-D45A-9D46-BEC3-DD18496C79CE}"/>
              </a:ext>
            </a:extLst>
          </p:cNvPr>
          <p:cNvSpPr txBox="1"/>
          <p:nvPr/>
        </p:nvSpPr>
        <p:spPr>
          <a:xfrm>
            <a:off x="349860" y="5309909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54AFEF-55E0-EB4A-B4D0-85991060923B}"/>
              </a:ext>
            </a:extLst>
          </p:cNvPr>
          <p:cNvSpPr/>
          <p:nvPr/>
        </p:nvSpPr>
        <p:spPr>
          <a:xfrm>
            <a:off x="5686118" y="1597863"/>
            <a:ext cx="144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</a:rPr>
              <a:t>UC 5</a:t>
            </a:r>
          </a:p>
          <a:p>
            <a:pPr algn="ctr"/>
            <a:r>
              <a:rPr lang="en-US" sz="1800" dirty="0">
                <a:solidFill>
                  <a:schemeClr val="accent1"/>
                </a:solidFill>
              </a:rPr>
              <a:t>Count/</a:t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>
                <a:solidFill>
                  <a:schemeClr val="accent1"/>
                </a:solidFill>
              </a:rPr>
              <a:t>Filter</a:t>
            </a:r>
          </a:p>
          <a:p>
            <a:pPr algn="ctr"/>
            <a:r>
              <a:rPr lang="en-US" i="1" dirty="0">
                <a:solidFill>
                  <a:schemeClr val="tx1"/>
                </a:solidFill>
              </a:rPr>
              <a:t>“Fingerprint”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CF8834DC-A8B0-D342-82B0-3339034B1DD9}"/>
              </a:ext>
            </a:extLst>
          </p:cNvPr>
          <p:cNvCxnSpPr>
            <a:cxnSpLocks/>
            <a:stCxn id="12" idx="1"/>
            <a:endCxn id="18" idx="1"/>
          </p:cNvCxnSpPr>
          <p:nvPr/>
        </p:nvCxnSpPr>
        <p:spPr>
          <a:xfrm rot="10800000" flipV="1">
            <a:off x="4009144" y="2137862"/>
            <a:ext cx="1676974" cy="600419"/>
          </a:xfrm>
          <a:prstGeom prst="bentConnector3">
            <a:avLst>
              <a:gd name="adj1" fmla="val 113632"/>
            </a:avLst>
          </a:prstGeom>
          <a:ln w="57150" cap="flat">
            <a:solidFill>
              <a:schemeClr val="accent6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B93C4857-9266-6C43-9A5A-D78C795DFF91}"/>
              </a:ext>
            </a:extLst>
          </p:cNvPr>
          <p:cNvCxnSpPr>
            <a:cxnSpLocks/>
            <a:stCxn id="17" idx="3"/>
            <a:endCxn id="12" idx="2"/>
          </p:cNvCxnSpPr>
          <p:nvPr/>
        </p:nvCxnSpPr>
        <p:spPr>
          <a:xfrm flipV="1">
            <a:off x="4860724" y="2677863"/>
            <a:ext cx="1545394" cy="2828125"/>
          </a:xfrm>
          <a:prstGeom prst="bentConnector2">
            <a:avLst/>
          </a:prstGeom>
          <a:ln w="57150" cap="flat">
            <a:solidFill>
              <a:schemeClr val="accent2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6567357-DF8E-814F-AC80-37B2706F32CE}"/>
              </a:ext>
            </a:extLst>
          </p:cNvPr>
          <p:cNvSpPr/>
          <p:nvPr/>
        </p:nvSpPr>
        <p:spPr>
          <a:xfrm>
            <a:off x="3999828" y="2477279"/>
            <a:ext cx="1591500" cy="35945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800" dirty="0">
                <a:solidFill>
                  <a:srgbClr val="FF0000"/>
                </a:solidFill>
              </a:rPr>
              <a:t>Kafka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28C8E3-7D4F-3A4C-967D-54371329E963}"/>
              </a:ext>
            </a:extLst>
          </p:cNvPr>
          <p:cNvSpPr txBox="1"/>
          <p:nvPr/>
        </p:nvSpPr>
        <p:spPr>
          <a:xfrm>
            <a:off x="4009144" y="4667273"/>
            <a:ext cx="784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fx</a:t>
            </a:r>
            <a:endParaRPr lang="en-US" sz="14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5F7A8C-A6AC-B344-B5C3-70207C710919}"/>
              </a:ext>
            </a:extLst>
          </p:cNvPr>
          <p:cNvSpPr txBox="1"/>
          <p:nvPr/>
        </p:nvSpPr>
        <p:spPr>
          <a:xfrm>
            <a:off x="4009144" y="5352099"/>
            <a:ext cx="851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trx</a:t>
            </a:r>
            <a:endParaRPr lang="en-US" sz="1400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B740FF-AB7D-AC4D-99E5-D071C505A7CC}"/>
              </a:ext>
            </a:extLst>
          </p:cNvPr>
          <p:cNvSpPr txBox="1"/>
          <p:nvPr/>
        </p:nvSpPr>
        <p:spPr>
          <a:xfrm>
            <a:off x="4009144" y="2476672"/>
            <a:ext cx="14490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i="1" dirty="0" err="1"/>
              <a:t>DuplicateAlarm</a:t>
            </a:r>
            <a:endParaRPr lang="en-US" sz="1400" i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8A169F-9C46-AA48-B3B4-92492A17BCBA}"/>
              </a:ext>
            </a:extLst>
          </p:cNvPr>
          <p:cNvSpPr txBox="1"/>
          <p:nvPr/>
        </p:nvSpPr>
        <p:spPr>
          <a:xfrm>
            <a:off x="6510412" y="156235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Flink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85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D27C189-17B7-5C4F-990B-3A05E10644EA}"/>
                  </a:ext>
                </a:extLst>
              </p:cNvPr>
              <p:cNvSpPr/>
              <p:nvPr/>
            </p:nvSpPr>
            <p:spPr>
              <a:xfrm>
                <a:off x="3721718" y="3129439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D27C189-17B7-5C4F-990B-3A05E10644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1718" y="3129439"/>
                <a:ext cx="720000" cy="720000"/>
              </a:xfrm>
              <a:prstGeom prst="ellipse">
                <a:avLst/>
              </a:prstGeom>
              <a:blipFill>
                <a:blip r:embed="rId2"/>
                <a:stretch>
                  <a:fillRect l="-3390" b="-13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947B1014-C238-E94A-9B60-DFC4EA829F07}"/>
                  </a:ext>
                </a:extLst>
              </p:cNvPr>
              <p:cNvSpPr/>
              <p:nvPr/>
            </p:nvSpPr>
            <p:spPr>
              <a:xfrm>
                <a:off x="6961492" y="3129439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947B1014-C238-E94A-9B60-DFC4EA829F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1492" y="3129439"/>
                <a:ext cx="720000" cy="720000"/>
              </a:xfrm>
              <a:prstGeom prst="ellipse">
                <a:avLst/>
              </a:prstGeom>
              <a:blipFill>
                <a:blip r:embed="rId3"/>
                <a:stretch>
                  <a:fillRect l="-3390" b="-13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9DD4AD51-5C61-8449-9238-B96DF72A54A6}"/>
              </a:ext>
            </a:extLst>
          </p:cNvPr>
          <p:cNvSpPr/>
          <p:nvPr/>
        </p:nvSpPr>
        <p:spPr>
          <a:xfrm>
            <a:off x="1945280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40EE04-04D1-1744-BDB7-5E5FFBCD1167}"/>
              </a:ext>
            </a:extLst>
          </p:cNvPr>
          <p:cNvSpPr/>
          <p:nvPr/>
        </p:nvSpPr>
        <p:spPr>
          <a:xfrm>
            <a:off x="3183356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F9C394-C8DA-864C-A259-8126E22CF699}"/>
              </a:ext>
            </a:extLst>
          </p:cNvPr>
          <p:cNvSpPr/>
          <p:nvPr/>
        </p:nvSpPr>
        <p:spPr>
          <a:xfrm>
            <a:off x="3389700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CD2644-0D2A-224C-9588-B932B01B67BD}"/>
              </a:ext>
            </a:extLst>
          </p:cNvPr>
          <p:cNvSpPr/>
          <p:nvPr/>
        </p:nvSpPr>
        <p:spPr>
          <a:xfrm>
            <a:off x="2151626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F9DC04-E9BB-694A-BB95-A20144FD36FB}"/>
              </a:ext>
            </a:extLst>
          </p:cNvPr>
          <p:cNvSpPr/>
          <p:nvPr/>
        </p:nvSpPr>
        <p:spPr>
          <a:xfrm>
            <a:off x="2564318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29ED5C-2D04-4B44-9E15-EA1FB8D57293}"/>
              </a:ext>
            </a:extLst>
          </p:cNvPr>
          <p:cNvSpPr/>
          <p:nvPr/>
        </p:nvSpPr>
        <p:spPr>
          <a:xfrm>
            <a:off x="2977010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EBC72A-8A43-AF47-94E6-10676022678C}"/>
              </a:ext>
            </a:extLst>
          </p:cNvPr>
          <p:cNvSpPr txBox="1"/>
          <p:nvPr/>
        </p:nvSpPr>
        <p:spPr>
          <a:xfrm>
            <a:off x="10907" y="3197052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2D8FA4-FAEE-724B-897E-1B3EA7DFF339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>
            <a:off x="4441718" y="3489439"/>
            <a:ext cx="25197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9DD6A0-E8F0-A54E-91A5-66449155D463}"/>
              </a:ext>
            </a:extLst>
          </p:cNvPr>
          <p:cNvCxnSpPr>
            <a:cxnSpLocks/>
          </p:cNvCxnSpPr>
          <p:nvPr/>
        </p:nvCxnSpPr>
        <p:spPr>
          <a:xfrm flipV="1">
            <a:off x="1855002" y="3489439"/>
            <a:ext cx="186671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iangle 19">
            <a:extLst>
              <a:ext uri="{FF2B5EF4-FFF2-40B4-BE49-F238E27FC236}">
                <a16:creationId xmlns:a16="http://schemas.microsoft.com/office/drawing/2014/main" id="{9CB24993-C258-1B40-B635-A1343B36C0F8}"/>
              </a:ext>
            </a:extLst>
          </p:cNvPr>
          <p:cNvSpPr/>
          <p:nvPr/>
        </p:nvSpPr>
        <p:spPr>
          <a:xfrm>
            <a:off x="4677103" y="2963917"/>
            <a:ext cx="546538" cy="465083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C22993CF-8EC6-FB43-8512-489C00EB15D5}"/>
              </a:ext>
            </a:extLst>
          </p:cNvPr>
          <p:cNvSpPr/>
          <p:nvPr/>
        </p:nvSpPr>
        <p:spPr>
          <a:xfrm>
            <a:off x="5332349" y="2963917"/>
            <a:ext cx="546538" cy="465083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D4077924-EB22-FE42-BD30-DB137CA008FD}"/>
              </a:ext>
            </a:extLst>
          </p:cNvPr>
          <p:cNvSpPr/>
          <p:nvPr/>
        </p:nvSpPr>
        <p:spPr>
          <a:xfrm>
            <a:off x="6338957" y="2963917"/>
            <a:ext cx="546538" cy="465083"/>
          </a:xfrm>
          <a:prstGeom prst="triangl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C6EACA-65ED-3E48-B07F-0D552F147A3E}"/>
              </a:ext>
            </a:extLst>
          </p:cNvPr>
          <p:cNvSpPr txBox="1"/>
          <p:nvPr/>
        </p:nvSpPr>
        <p:spPr>
          <a:xfrm>
            <a:off x="1752210" y="4219950"/>
            <a:ext cx="2072299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{</a:t>
            </a:r>
          </a:p>
          <a:p>
            <a:r>
              <a:rPr lang="en-US" sz="1000" dirty="0"/>
              <a:t>   "timestamp":1566829043004,</a:t>
            </a:r>
          </a:p>
          <a:p>
            <a:r>
              <a:rPr lang="en-US" sz="1000" dirty="0"/>
              <a:t>   "cc_id":"5123-5985-1943-6358",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cc_type":"Maestro</a:t>
            </a:r>
            <a:r>
              <a:rPr lang="en-US" sz="1000" dirty="0"/>
              <a:t>",</a:t>
            </a:r>
          </a:p>
          <a:p>
            <a:r>
              <a:rPr lang="en-US" sz="1000" dirty="0"/>
              <a:t>   "shop_id":3,</a:t>
            </a:r>
          </a:p>
          <a:p>
            <a:r>
              <a:rPr lang="en-US" sz="1000" dirty="0"/>
              <a:t>   "shop_name":"</a:t>
            </a:r>
            <a:r>
              <a:rPr lang="en-US" sz="1000" dirty="0" err="1"/>
              <a:t>SihlCity</a:t>
            </a:r>
            <a:r>
              <a:rPr lang="en-US" sz="1000" dirty="0"/>
              <a:t>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</a:t>
            </a:r>
            <a:r>
              <a:rPr lang="en-US" sz="1000" dirty="0"/>
              <a:t>":"USD",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fx_account":"CHF</a:t>
            </a:r>
            <a:r>
              <a:rPr lang="en-US" sz="1000" dirty="0"/>
              <a:t>",</a:t>
            </a:r>
          </a:p>
          <a:p>
            <a:r>
              <a:rPr lang="en-US" sz="1000" dirty="0"/>
              <a:t>   "amount_orig":40.0</a:t>
            </a:r>
          </a:p>
          <a:p>
            <a:r>
              <a:rPr lang="en-US" sz="1000" dirty="0"/>
              <a:t>}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87B5C2-B225-524D-BEF9-E3B5B4EBAEDC}"/>
              </a:ext>
            </a:extLst>
          </p:cNvPr>
          <p:cNvCxnSpPr/>
          <p:nvPr/>
        </p:nvCxnSpPr>
        <p:spPr>
          <a:xfrm flipV="1">
            <a:off x="1728951" y="3363311"/>
            <a:ext cx="819601" cy="72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B52259E-F049-F047-9641-8F973E763581}"/>
              </a:ext>
            </a:extLst>
          </p:cNvPr>
          <p:cNvCxnSpPr>
            <a:cxnSpLocks/>
          </p:cNvCxnSpPr>
          <p:nvPr/>
        </p:nvCxnSpPr>
        <p:spPr>
          <a:xfrm flipH="1" flipV="1">
            <a:off x="2694353" y="3363312"/>
            <a:ext cx="915211" cy="7199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3375975-4494-B648-8588-D5D726DB8876}"/>
              </a:ext>
            </a:extLst>
          </p:cNvPr>
          <p:cNvSpPr txBox="1"/>
          <p:nvPr/>
        </p:nvSpPr>
        <p:spPr>
          <a:xfrm>
            <a:off x="4289537" y="4219950"/>
            <a:ext cx="2721676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Tuple 2:</a:t>
            </a:r>
          </a:p>
          <a:p>
            <a:r>
              <a:rPr lang="en-US" sz="1000" dirty="0" err="1"/>
              <a:t>Trx_fingerprint|Counter</a:t>
            </a:r>
            <a:endParaRPr lang="en-US" sz="1000" dirty="0"/>
          </a:p>
          <a:p>
            <a:r>
              <a:rPr lang="en-US" sz="1000" dirty="0"/>
              <a:t>" 5123-5985-1943-6358_USD_CHF_40.0”    |1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0842B0-E028-AB43-B984-592AAF544584}"/>
              </a:ext>
            </a:extLst>
          </p:cNvPr>
          <p:cNvCxnSpPr>
            <a:cxnSpLocks/>
          </p:cNvCxnSpPr>
          <p:nvPr/>
        </p:nvCxnSpPr>
        <p:spPr>
          <a:xfrm flipV="1">
            <a:off x="4836717" y="3377200"/>
            <a:ext cx="667224" cy="7199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A3CA33B-BA9A-8A48-B450-E693F91116DD}"/>
              </a:ext>
            </a:extLst>
          </p:cNvPr>
          <p:cNvCxnSpPr>
            <a:cxnSpLocks/>
          </p:cNvCxnSpPr>
          <p:nvPr/>
        </p:nvCxnSpPr>
        <p:spPr>
          <a:xfrm flipH="1" flipV="1">
            <a:off x="5649743" y="3377202"/>
            <a:ext cx="864084" cy="7199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D35BED2-854A-B540-99B2-5014AE8B843B}"/>
              </a:ext>
            </a:extLst>
          </p:cNvPr>
          <p:cNvSpPr txBox="1"/>
          <p:nvPr/>
        </p:nvSpPr>
        <p:spPr>
          <a:xfrm>
            <a:off x="3602516" y="4801885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accent1"/>
                </a:solidFill>
              </a:rPr>
              <a:t>FlatMap</a:t>
            </a:r>
            <a:endParaRPr lang="en-US" i="1" dirty="0">
              <a:solidFill>
                <a:schemeClr val="accent1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E72BBDE-686E-EA40-BC50-763AA7D14069}"/>
              </a:ext>
            </a:extLst>
          </p:cNvPr>
          <p:cNvCxnSpPr>
            <a:cxnSpLocks/>
          </p:cNvCxnSpPr>
          <p:nvPr/>
        </p:nvCxnSpPr>
        <p:spPr>
          <a:xfrm flipV="1">
            <a:off x="3317448" y="5102905"/>
            <a:ext cx="18667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4AB942-A010-B246-898F-C99A99F9A8D1}"/>
              </a:ext>
            </a:extLst>
          </p:cNvPr>
          <p:cNvCxnSpPr>
            <a:cxnSpLocks/>
            <a:stCxn id="5" idx="7"/>
            <a:endCxn id="45" idx="2"/>
          </p:cNvCxnSpPr>
          <p:nvPr/>
        </p:nvCxnSpPr>
        <p:spPr>
          <a:xfrm flipV="1">
            <a:off x="7576050" y="2354374"/>
            <a:ext cx="1035788" cy="880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2B14262-6DE0-5C49-B6E9-26CED82BE7FF}"/>
              </a:ext>
            </a:extLst>
          </p:cNvPr>
          <p:cNvCxnSpPr>
            <a:cxnSpLocks/>
            <a:stCxn id="5" idx="6"/>
            <a:endCxn id="46" idx="1"/>
          </p:cNvCxnSpPr>
          <p:nvPr/>
        </p:nvCxnSpPr>
        <p:spPr>
          <a:xfrm flipV="1">
            <a:off x="7681492" y="3467423"/>
            <a:ext cx="1065221" cy="22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E1FEF75-1A67-4147-B9BA-D17F3FEE4808}"/>
              </a:ext>
            </a:extLst>
          </p:cNvPr>
          <p:cNvCxnSpPr>
            <a:cxnSpLocks/>
            <a:stCxn id="5" idx="5"/>
            <a:endCxn id="47" idx="1"/>
          </p:cNvCxnSpPr>
          <p:nvPr/>
        </p:nvCxnSpPr>
        <p:spPr>
          <a:xfrm>
            <a:off x="7576050" y="3743997"/>
            <a:ext cx="1166399" cy="1069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riangle 44">
            <a:extLst>
              <a:ext uri="{FF2B5EF4-FFF2-40B4-BE49-F238E27FC236}">
                <a16:creationId xmlns:a16="http://schemas.microsoft.com/office/drawing/2014/main" id="{ACC7B6FA-0248-0C4E-8A9D-CC8A3950BDE3}"/>
              </a:ext>
            </a:extLst>
          </p:cNvPr>
          <p:cNvSpPr/>
          <p:nvPr/>
        </p:nvSpPr>
        <p:spPr>
          <a:xfrm>
            <a:off x="8611838" y="1889291"/>
            <a:ext cx="546538" cy="465083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riangle 45">
            <a:extLst>
              <a:ext uri="{FF2B5EF4-FFF2-40B4-BE49-F238E27FC236}">
                <a16:creationId xmlns:a16="http://schemas.microsoft.com/office/drawing/2014/main" id="{E609E815-F426-FA4A-8239-C4FDF12AA47D}"/>
              </a:ext>
            </a:extLst>
          </p:cNvPr>
          <p:cNvSpPr/>
          <p:nvPr/>
        </p:nvSpPr>
        <p:spPr>
          <a:xfrm>
            <a:off x="8610078" y="3234881"/>
            <a:ext cx="546538" cy="465083"/>
          </a:xfrm>
          <a:prstGeom prst="triangl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riangle 46">
            <a:extLst>
              <a:ext uri="{FF2B5EF4-FFF2-40B4-BE49-F238E27FC236}">
                <a16:creationId xmlns:a16="http://schemas.microsoft.com/office/drawing/2014/main" id="{44582F54-721F-1844-93AD-8A4F57153FA3}"/>
              </a:ext>
            </a:extLst>
          </p:cNvPr>
          <p:cNvSpPr/>
          <p:nvPr/>
        </p:nvSpPr>
        <p:spPr>
          <a:xfrm>
            <a:off x="8605814" y="4580471"/>
            <a:ext cx="546538" cy="465083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DAE8CF3-DE40-4D46-9A01-B38D9B44203E}"/>
              </a:ext>
            </a:extLst>
          </p:cNvPr>
          <p:cNvSpPr txBox="1"/>
          <p:nvPr/>
        </p:nvSpPr>
        <p:spPr>
          <a:xfrm>
            <a:off x="7042118" y="4801885"/>
            <a:ext cx="1290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accent1"/>
                </a:solidFill>
              </a:rPr>
              <a:t>keyBy</a:t>
            </a:r>
            <a:r>
              <a:rPr lang="en-US" i="1" dirty="0">
                <a:solidFill>
                  <a:schemeClr val="accent1"/>
                </a:solidFill>
              </a:rPr>
              <a:t>:</a:t>
            </a:r>
          </a:p>
          <a:p>
            <a:r>
              <a:rPr lang="en-US" i="1" dirty="0" err="1">
                <a:solidFill>
                  <a:schemeClr val="accent1"/>
                </a:solidFill>
              </a:rPr>
              <a:t>Shop_name</a:t>
            </a:r>
            <a:endParaRPr lang="en-US" i="1" dirty="0">
              <a:solidFill>
                <a:schemeClr val="accent1"/>
              </a:solidFill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60DA041-95DA-204D-BF89-92E3EFB3619B}"/>
              </a:ext>
            </a:extLst>
          </p:cNvPr>
          <p:cNvCxnSpPr>
            <a:cxnSpLocks/>
          </p:cNvCxnSpPr>
          <p:nvPr/>
        </p:nvCxnSpPr>
        <p:spPr>
          <a:xfrm flipV="1">
            <a:off x="6562452" y="5102905"/>
            <a:ext cx="18667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8E2B9D6B-C6A9-0C44-AAF6-7B993DEEE8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3340" y="2039289"/>
            <a:ext cx="667224" cy="667224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461179F2-1CA3-7749-AE4F-98CD26946507}"/>
              </a:ext>
            </a:extLst>
          </p:cNvPr>
          <p:cNvSpPr txBox="1"/>
          <p:nvPr/>
        </p:nvSpPr>
        <p:spPr>
          <a:xfrm>
            <a:off x="9010792" y="1921777"/>
            <a:ext cx="3060000" cy="468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000" dirty="0"/>
              <a:t>Counter:</a:t>
            </a:r>
          </a:p>
          <a:p>
            <a:r>
              <a:rPr lang="en-US" sz="1000" dirty="0"/>
              <a:t>" 5127-3281-3201-7361_EUR_USD_17.81” | 1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EE2816E-B240-B94A-9223-F20E5701E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3340" y="3417365"/>
            <a:ext cx="667224" cy="667224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E7A0FB9B-2122-9F49-B7E9-74E82555FA74}"/>
              </a:ext>
            </a:extLst>
          </p:cNvPr>
          <p:cNvSpPr txBox="1"/>
          <p:nvPr/>
        </p:nvSpPr>
        <p:spPr>
          <a:xfrm>
            <a:off x="9010792" y="3289384"/>
            <a:ext cx="3060000" cy="468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000" dirty="0"/>
              <a:t>Counter:</a:t>
            </a:r>
          </a:p>
          <a:p>
            <a:r>
              <a:rPr lang="en-US" sz="1000" dirty="0"/>
              <a:t>"5167-5669-5336-6937_CHF_EUR_72.49” | 1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A2AB835-87B3-4B4B-9282-9FB4B2C9E6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9201" y="5998085"/>
            <a:ext cx="1883182" cy="560701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8AA10C3-620D-C446-BD80-14EDE705CFB1}"/>
              </a:ext>
            </a:extLst>
          </p:cNvPr>
          <p:cNvCxnSpPr>
            <a:cxnSpLocks/>
            <a:stCxn id="52" idx="2"/>
            <a:endCxn id="18" idx="0"/>
          </p:cNvCxnSpPr>
          <p:nvPr/>
        </p:nvCxnSpPr>
        <p:spPr>
          <a:xfrm>
            <a:off x="10540792" y="5080956"/>
            <a:ext cx="0" cy="917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66FACD65-561D-6D43-89AE-06382258B9B5}"/>
                  </a:ext>
                </a:extLst>
              </p:cNvPr>
              <p:cNvSpPr/>
              <p:nvPr/>
            </p:nvSpPr>
            <p:spPr>
              <a:xfrm>
                <a:off x="10180792" y="320969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66FACD65-561D-6D43-89AE-06382258B9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80792" y="320969"/>
                <a:ext cx="720000" cy="720000"/>
              </a:xfrm>
              <a:prstGeom prst="ellipse">
                <a:avLst/>
              </a:prstGeom>
              <a:blipFill>
                <a:blip r:embed="rId6"/>
                <a:stretch>
                  <a:fillRect l="-5172" b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TextBox 53">
            <a:extLst>
              <a:ext uri="{FF2B5EF4-FFF2-40B4-BE49-F238E27FC236}">
                <a16:creationId xmlns:a16="http://schemas.microsoft.com/office/drawing/2014/main" id="{4427A0C4-666C-C943-BF8D-5FFF015EC50E}"/>
              </a:ext>
            </a:extLst>
          </p:cNvPr>
          <p:cNvSpPr txBox="1"/>
          <p:nvPr/>
        </p:nvSpPr>
        <p:spPr>
          <a:xfrm>
            <a:off x="8810960" y="946467"/>
            <a:ext cx="34596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accent1"/>
                </a:solidFill>
              </a:rPr>
              <a:t>filter out if the fingerprint is unique</a:t>
            </a:r>
            <a:br>
              <a:rPr lang="en-US" i="1" dirty="0">
                <a:solidFill>
                  <a:schemeClr val="accent1"/>
                </a:solidFill>
              </a:rPr>
            </a:br>
            <a:r>
              <a:rPr lang="en-US" i="1" dirty="0">
                <a:solidFill>
                  <a:schemeClr val="accent1"/>
                </a:solidFill>
              </a:rPr>
              <a:t> within the window {30 sec}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A99D119-4AF7-3941-8C7E-2A227844A7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66363" y="4741480"/>
            <a:ext cx="641178" cy="586377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AA466C74-ECE4-814D-8D15-796AC28CF279}"/>
              </a:ext>
            </a:extLst>
          </p:cNvPr>
          <p:cNvSpPr txBox="1"/>
          <p:nvPr/>
        </p:nvSpPr>
        <p:spPr>
          <a:xfrm>
            <a:off x="9010792" y="4612956"/>
            <a:ext cx="3060000" cy="468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000" dirty="0"/>
              <a:t>Counter:</a:t>
            </a:r>
          </a:p>
          <a:p>
            <a:r>
              <a:rPr lang="en-US" sz="1000" dirty="0"/>
              <a:t>” 5123-5985-1943-6358_USD_CHF_40.0” | </a:t>
            </a:r>
            <a:r>
              <a:rPr lang="en-US" sz="1400" dirty="0">
                <a:solidFill>
                  <a:srgbClr val="FF0000"/>
                </a:solidFill>
              </a:rPr>
              <a:t>3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F5370D37-AEB9-9948-AF16-3B3B16B1A195}"/>
              </a:ext>
            </a:extLst>
          </p:cNvPr>
          <p:cNvSpPr txBox="1">
            <a:spLocks/>
          </p:cNvSpPr>
          <p:nvPr/>
        </p:nvSpPr>
        <p:spPr>
          <a:xfrm>
            <a:off x="548640" y="616688"/>
            <a:ext cx="11094720" cy="556931"/>
          </a:xfrm>
        </p:spPr>
        <p:txBody>
          <a:bodyPr/>
          <a:lstStyle>
            <a:lvl1pPr algn="ctr" defTabSz="457189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0" i="0" kern="1200" spc="-100" baseline="0">
                <a:solidFill>
                  <a:schemeClr val="tx2"/>
                </a:solidFill>
                <a:latin typeface="Roboto Light" charset="0"/>
                <a:ea typeface="+mj-ea"/>
                <a:cs typeface="Calibri Light"/>
              </a:defRPr>
            </a:lvl1pPr>
          </a:lstStyle>
          <a:p>
            <a:pPr algn="l"/>
            <a:r>
              <a:rPr lang="en-US" dirty="0"/>
              <a:t>Use Case: 5 – logical Data Flow</a:t>
            </a:r>
          </a:p>
        </p:txBody>
      </p:sp>
    </p:spTree>
    <p:extLst>
      <p:ext uri="{BB962C8B-B14F-4D97-AF65-F5344CB8AC3E}">
        <p14:creationId xmlns:p14="http://schemas.microsoft.com/office/powerpoint/2010/main" val="4241956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4F4-2803-7D46-BAF1-AC9FEC7BC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6C0D79-BAE1-5640-80DD-249E7B1F8CF9}"/>
              </a:ext>
            </a:extLst>
          </p:cNvPr>
          <p:cNvSpPr/>
          <p:nvPr/>
        </p:nvSpPr>
        <p:spPr>
          <a:xfrm>
            <a:off x="234906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B79B4B-0713-5F43-B959-7E4D2E035603}"/>
              </a:ext>
            </a:extLst>
          </p:cNvPr>
          <p:cNvSpPr/>
          <p:nvPr/>
        </p:nvSpPr>
        <p:spPr>
          <a:xfrm>
            <a:off x="358714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5D601B-7382-E246-B3EF-AC8BC521A2B6}"/>
              </a:ext>
            </a:extLst>
          </p:cNvPr>
          <p:cNvSpPr/>
          <p:nvPr/>
        </p:nvSpPr>
        <p:spPr>
          <a:xfrm>
            <a:off x="379348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E3B49D-0D57-034C-A74B-F7330C41AAF3}"/>
              </a:ext>
            </a:extLst>
          </p:cNvPr>
          <p:cNvSpPr/>
          <p:nvPr/>
        </p:nvSpPr>
        <p:spPr>
          <a:xfrm>
            <a:off x="255541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30D6D7-D9DF-8A4E-8F0E-FDE1FD59C3A1}"/>
              </a:ext>
            </a:extLst>
          </p:cNvPr>
          <p:cNvSpPr/>
          <p:nvPr/>
        </p:nvSpPr>
        <p:spPr>
          <a:xfrm>
            <a:off x="2968102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798A4F-153C-E544-B298-0100053D8E99}"/>
              </a:ext>
            </a:extLst>
          </p:cNvPr>
          <p:cNvSpPr/>
          <p:nvPr/>
        </p:nvSpPr>
        <p:spPr>
          <a:xfrm>
            <a:off x="338079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2D2C5E-8742-D545-B3CA-6B3ECE827AF4}"/>
              </a:ext>
            </a:extLst>
          </p:cNvPr>
          <p:cNvSpPr txBox="1"/>
          <p:nvPr/>
        </p:nvSpPr>
        <p:spPr>
          <a:xfrm>
            <a:off x="349860" y="5309909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998805-D7EA-594A-923C-9E13B36ACD0A}"/>
              </a:ext>
            </a:extLst>
          </p:cNvPr>
          <p:cNvSpPr/>
          <p:nvPr/>
        </p:nvSpPr>
        <p:spPr>
          <a:xfrm>
            <a:off x="5686118" y="1597863"/>
            <a:ext cx="144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1600" dirty="0">
                <a:solidFill>
                  <a:schemeClr val="bg2">
                    <a:lumMod val="75000"/>
                  </a:schemeClr>
                </a:solidFill>
              </a:rPr>
              <a:t>UC 5</a:t>
            </a:r>
          </a:p>
          <a:p>
            <a:pPr algn="ctr"/>
            <a:r>
              <a:rPr lang="en-US" sz="1800" dirty="0">
                <a:solidFill>
                  <a:schemeClr val="accent1"/>
                </a:solidFill>
              </a:rPr>
              <a:t>Count/</a:t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>
                <a:solidFill>
                  <a:schemeClr val="accent1"/>
                </a:solidFill>
              </a:rPr>
              <a:t>Filter</a:t>
            </a:r>
          </a:p>
          <a:p>
            <a:pPr algn="ctr"/>
            <a:r>
              <a:rPr lang="en-US" i="1" dirty="0">
                <a:solidFill>
                  <a:schemeClr val="tx1"/>
                </a:solidFill>
              </a:rPr>
              <a:t>“cci-id”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947DF66E-4C81-A042-AF3B-643105B0FBD9}"/>
              </a:ext>
            </a:extLst>
          </p:cNvPr>
          <p:cNvCxnSpPr>
            <a:cxnSpLocks/>
            <a:stCxn id="12" idx="1"/>
            <a:endCxn id="18" idx="1"/>
          </p:cNvCxnSpPr>
          <p:nvPr/>
        </p:nvCxnSpPr>
        <p:spPr>
          <a:xfrm rot="10800000" flipV="1">
            <a:off x="4009144" y="2137862"/>
            <a:ext cx="1676974" cy="600419"/>
          </a:xfrm>
          <a:prstGeom prst="bentConnector3">
            <a:avLst>
              <a:gd name="adj1" fmla="val 113632"/>
            </a:avLst>
          </a:prstGeom>
          <a:ln w="57150" cap="flat">
            <a:solidFill>
              <a:schemeClr val="accent6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ACB7CB1-EFC9-8B45-BEE6-E7B776979E6A}"/>
              </a:ext>
            </a:extLst>
          </p:cNvPr>
          <p:cNvCxnSpPr>
            <a:cxnSpLocks/>
            <a:stCxn id="17" idx="3"/>
            <a:endCxn id="12" idx="2"/>
          </p:cNvCxnSpPr>
          <p:nvPr/>
        </p:nvCxnSpPr>
        <p:spPr>
          <a:xfrm flipV="1">
            <a:off x="4860724" y="2677863"/>
            <a:ext cx="1545394" cy="2828125"/>
          </a:xfrm>
          <a:prstGeom prst="bentConnector2">
            <a:avLst/>
          </a:prstGeom>
          <a:ln w="57150" cap="flat">
            <a:solidFill>
              <a:schemeClr val="accent2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8377950-C7FB-8647-A37D-60A9FD07B9D7}"/>
              </a:ext>
            </a:extLst>
          </p:cNvPr>
          <p:cNvSpPr/>
          <p:nvPr/>
        </p:nvSpPr>
        <p:spPr>
          <a:xfrm>
            <a:off x="3999828" y="2477279"/>
            <a:ext cx="1591500" cy="35945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800" dirty="0">
                <a:solidFill>
                  <a:srgbClr val="FF0000"/>
                </a:solidFill>
              </a:rPr>
              <a:t>Kafka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30F186-E7BD-A343-9900-32E1EE7040F9}"/>
              </a:ext>
            </a:extLst>
          </p:cNvPr>
          <p:cNvSpPr txBox="1"/>
          <p:nvPr/>
        </p:nvSpPr>
        <p:spPr>
          <a:xfrm>
            <a:off x="4009144" y="4667273"/>
            <a:ext cx="784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fx</a:t>
            </a:r>
            <a:endParaRPr lang="en-US" sz="14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33462A-3283-CF4A-A50D-D20F4E985AC9}"/>
              </a:ext>
            </a:extLst>
          </p:cNvPr>
          <p:cNvSpPr txBox="1"/>
          <p:nvPr/>
        </p:nvSpPr>
        <p:spPr>
          <a:xfrm>
            <a:off x="4009144" y="5352099"/>
            <a:ext cx="851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trx</a:t>
            </a:r>
            <a:endParaRPr lang="en-US" sz="1400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FC6AB9-73E8-874A-9AAD-0E2C244318C1}"/>
              </a:ext>
            </a:extLst>
          </p:cNvPr>
          <p:cNvSpPr txBox="1"/>
          <p:nvPr/>
        </p:nvSpPr>
        <p:spPr>
          <a:xfrm>
            <a:off x="4009144" y="2476672"/>
            <a:ext cx="14490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i="1" dirty="0" err="1"/>
              <a:t>fraudDedection</a:t>
            </a:r>
            <a:endParaRPr lang="en-US" sz="1400" i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A77F23-4664-BE49-A2B2-608D145E6907}"/>
              </a:ext>
            </a:extLst>
          </p:cNvPr>
          <p:cNvSpPr txBox="1"/>
          <p:nvPr/>
        </p:nvSpPr>
        <p:spPr>
          <a:xfrm>
            <a:off x="6510412" y="156235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Flink</a:t>
            </a:r>
            <a:endParaRPr lang="en-US" sz="1800" dirty="0">
              <a:solidFill>
                <a:srgbClr val="FF0000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28DD7B5-3CB9-0149-A111-298F19F45929}"/>
              </a:ext>
            </a:extLst>
          </p:cNvPr>
          <p:cNvCxnSpPr>
            <a:cxnSpLocks/>
          </p:cNvCxnSpPr>
          <p:nvPr/>
        </p:nvCxnSpPr>
        <p:spPr>
          <a:xfrm>
            <a:off x="7578148" y="4588085"/>
            <a:ext cx="3908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94AC447-8311-B846-A270-3D115E4B6B59}"/>
              </a:ext>
            </a:extLst>
          </p:cNvPr>
          <p:cNvSpPr txBox="1"/>
          <p:nvPr/>
        </p:nvSpPr>
        <p:spPr>
          <a:xfrm>
            <a:off x="11179897" y="4685493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DCA2264-4093-CE49-8A5C-2C0E726F6F4C}"/>
              </a:ext>
            </a:extLst>
          </p:cNvPr>
          <p:cNvCxnSpPr/>
          <p:nvPr/>
        </p:nvCxnSpPr>
        <p:spPr>
          <a:xfrm>
            <a:off x="8103135" y="2228797"/>
            <a:ext cx="0" cy="252000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B3B4BC9-2E14-F54C-942D-06933EB6A7D3}"/>
              </a:ext>
            </a:extLst>
          </p:cNvPr>
          <p:cNvCxnSpPr/>
          <p:nvPr/>
        </p:nvCxnSpPr>
        <p:spPr>
          <a:xfrm>
            <a:off x="10831211" y="2228797"/>
            <a:ext cx="0" cy="252000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30208E8-0A45-1F42-91B5-F4A1936E04EF}"/>
              </a:ext>
            </a:extLst>
          </p:cNvPr>
          <p:cNvSpPr txBox="1"/>
          <p:nvPr/>
        </p:nvSpPr>
        <p:spPr>
          <a:xfrm>
            <a:off x="7920801" y="4685493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C99E88-224D-434E-B133-16A42E2DB09A}"/>
              </a:ext>
            </a:extLst>
          </p:cNvPr>
          <p:cNvSpPr txBox="1"/>
          <p:nvPr/>
        </p:nvSpPr>
        <p:spPr>
          <a:xfrm>
            <a:off x="10647400" y="4685493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t1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26E2488-EA9F-7848-BECC-945F9D4FC5E0}"/>
              </a:ext>
            </a:extLst>
          </p:cNvPr>
          <p:cNvCxnSpPr/>
          <p:nvPr/>
        </p:nvCxnSpPr>
        <p:spPr>
          <a:xfrm>
            <a:off x="8178441" y="2228797"/>
            <a:ext cx="258081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4AA5123-A35D-4F44-94C6-8B9A40F23351}"/>
              </a:ext>
            </a:extLst>
          </p:cNvPr>
          <p:cNvSpPr txBox="1"/>
          <p:nvPr/>
        </p:nvSpPr>
        <p:spPr>
          <a:xfrm>
            <a:off x="8398681" y="2015935"/>
            <a:ext cx="23535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TumblingProcessingTimeWindows</a:t>
            </a:r>
            <a:endParaRPr lang="en-US" sz="1100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71DF0B8-5F21-6142-BD32-E8A376A6BBF8}"/>
              </a:ext>
            </a:extLst>
          </p:cNvPr>
          <p:cNvCxnSpPr>
            <a:cxnSpLocks/>
          </p:cNvCxnSpPr>
          <p:nvPr/>
        </p:nvCxnSpPr>
        <p:spPr>
          <a:xfrm flipH="1" flipV="1">
            <a:off x="7754451" y="1723229"/>
            <a:ext cx="1" cy="3025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63D6C49-AC2F-A448-A1ED-9B71375595E2}"/>
              </a:ext>
            </a:extLst>
          </p:cNvPr>
          <p:cNvSpPr txBox="1"/>
          <p:nvPr/>
        </p:nvSpPr>
        <p:spPr>
          <a:xfrm>
            <a:off x="7402047" y="1814997"/>
            <a:ext cx="461665" cy="827599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/>
              <a:t>amount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575B196-A8BC-8E4D-BED8-041168A4CAC7}"/>
              </a:ext>
            </a:extLst>
          </p:cNvPr>
          <p:cNvCxnSpPr/>
          <p:nvPr/>
        </p:nvCxnSpPr>
        <p:spPr>
          <a:xfrm>
            <a:off x="7599086" y="3907606"/>
            <a:ext cx="3664571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9F1450D-5B5E-A047-856D-AEDE4F0F3012}"/>
              </a:ext>
            </a:extLst>
          </p:cNvPr>
          <p:cNvSpPr txBox="1"/>
          <p:nvPr/>
        </p:nvSpPr>
        <p:spPr>
          <a:xfrm>
            <a:off x="7230412" y="372294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5813342-F1F1-ED4C-80DE-3B3E6D78555C}"/>
              </a:ext>
            </a:extLst>
          </p:cNvPr>
          <p:cNvSpPr/>
          <p:nvPr/>
        </p:nvSpPr>
        <p:spPr>
          <a:xfrm>
            <a:off x="8451819" y="4081001"/>
            <a:ext cx="270000" cy="270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B34A4F0-C150-A14D-B88A-80F089AC32AE}"/>
              </a:ext>
            </a:extLst>
          </p:cNvPr>
          <p:cNvSpPr/>
          <p:nvPr/>
        </p:nvSpPr>
        <p:spPr>
          <a:xfrm>
            <a:off x="10040390" y="4199543"/>
            <a:ext cx="270000" cy="270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1282866-B995-2F4F-8B08-28F00422C6A3}"/>
              </a:ext>
            </a:extLst>
          </p:cNvPr>
          <p:cNvSpPr/>
          <p:nvPr/>
        </p:nvSpPr>
        <p:spPr>
          <a:xfrm>
            <a:off x="8756584" y="3353797"/>
            <a:ext cx="270000" cy="270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3FE2F66-5572-1D48-9EF7-BFE44868F650}"/>
              </a:ext>
            </a:extLst>
          </p:cNvPr>
          <p:cNvSpPr/>
          <p:nvPr/>
        </p:nvSpPr>
        <p:spPr>
          <a:xfrm>
            <a:off x="9058947" y="2735882"/>
            <a:ext cx="270000" cy="270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B0A8971-03FB-8C40-A481-F83511898CDD}"/>
              </a:ext>
            </a:extLst>
          </p:cNvPr>
          <p:cNvSpPr/>
          <p:nvPr/>
        </p:nvSpPr>
        <p:spPr>
          <a:xfrm>
            <a:off x="10077528" y="3005882"/>
            <a:ext cx="270000" cy="270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8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D27C189-17B7-5C4F-990B-3A05E10644EA}"/>
                  </a:ext>
                </a:extLst>
              </p:cNvPr>
              <p:cNvSpPr/>
              <p:nvPr/>
            </p:nvSpPr>
            <p:spPr>
              <a:xfrm>
                <a:off x="3721718" y="3129439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D27C189-17B7-5C4F-990B-3A05E10644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1718" y="3129439"/>
                <a:ext cx="720000" cy="720000"/>
              </a:xfrm>
              <a:prstGeom prst="ellipse">
                <a:avLst/>
              </a:prstGeom>
              <a:blipFill>
                <a:blip r:embed="rId2"/>
                <a:stretch>
                  <a:fillRect l="-3390" b="-13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947B1014-C238-E94A-9B60-DFC4EA829F07}"/>
                  </a:ext>
                </a:extLst>
              </p:cNvPr>
              <p:cNvSpPr/>
              <p:nvPr/>
            </p:nvSpPr>
            <p:spPr>
              <a:xfrm>
                <a:off x="6961492" y="3129439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947B1014-C238-E94A-9B60-DFC4EA829F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1492" y="3129439"/>
                <a:ext cx="720000" cy="720000"/>
              </a:xfrm>
              <a:prstGeom prst="ellipse">
                <a:avLst/>
              </a:prstGeom>
              <a:blipFill>
                <a:blip r:embed="rId3"/>
                <a:stretch>
                  <a:fillRect l="-3390" b="-13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9DD4AD51-5C61-8449-9238-B96DF72A54A6}"/>
              </a:ext>
            </a:extLst>
          </p:cNvPr>
          <p:cNvSpPr/>
          <p:nvPr/>
        </p:nvSpPr>
        <p:spPr>
          <a:xfrm>
            <a:off x="1945280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40EE04-04D1-1744-BDB7-5E5FFBCD1167}"/>
              </a:ext>
            </a:extLst>
          </p:cNvPr>
          <p:cNvSpPr/>
          <p:nvPr/>
        </p:nvSpPr>
        <p:spPr>
          <a:xfrm>
            <a:off x="3183356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F9C394-C8DA-864C-A259-8126E22CF699}"/>
              </a:ext>
            </a:extLst>
          </p:cNvPr>
          <p:cNvSpPr/>
          <p:nvPr/>
        </p:nvSpPr>
        <p:spPr>
          <a:xfrm>
            <a:off x="3389700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CD2644-0D2A-224C-9588-B932B01B67BD}"/>
              </a:ext>
            </a:extLst>
          </p:cNvPr>
          <p:cNvSpPr/>
          <p:nvPr/>
        </p:nvSpPr>
        <p:spPr>
          <a:xfrm>
            <a:off x="2151626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F9DC04-E9BB-694A-BB95-A20144FD36FB}"/>
              </a:ext>
            </a:extLst>
          </p:cNvPr>
          <p:cNvSpPr/>
          <p:nvPr/>
        </p:nvSpPr>
        <p:spPr>
          <a:xfrm>
            <a:off x="2564318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29ED5C-2D04-4B44-9E15-EA1FB8D57293}"/>
              </a:ext>
            </a:extLst>
          </p:cNvPr>
          <p:cNvSpPr/>
          <p:nvPr/>
        </p:nvSpPr>
        <p:spPr>
          <a:xfrm>
            <a:off x="2977010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EBC72A-8A43-AF47-94E6-10676022678C}"/>
              </a:ext>
            </a:extLst>
          </p:cNvPr>
          <p:cNvSpPr txBox="1"/>
          <p:nvPr/>
        </p:nvSpPr>
        <p:spPr>
          <a:xfrm>
            <a:off x="10907" y="3197052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2D8FA4-FAEE-724B-897E-1B3EA7DFF339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>
            <a:off x="4441718" y="3489439"/>
            <a:ext cx="25197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9DD6A0-E8F0-A54E-91A5-66449155D463}"/>
              </a:ext>
            </a:extLst>
          </p:cNvPr>
          <p:cNvCxnSpPr>
            <a:cxnSpLocks/>
          </p:cNvCxnSpPr>
          <p:nvPr/>
        </p:nvCxnSpPr>
        <p:spPr>
          <a:xfrm flipV="1">
            <a:off x="1855002" y="3489439"/>
            <a:ext cx="186671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iangle 19">
            <a:extLst>
              <a:ext uri="{FF2B5EF4-FFF2-40B4-BE49-F238E27FC236}">
                <a16:creationId xmlns:a16="http://schemas.microsoft.com/office/drawing/2014/main" id="{9CB24993-C258-1B40-B635-A1343B36C0F8}"/>
              </a:ext>
            </a:extLst>
          </p:cNvPr>
          <p:cNvSpPr/>
          <p:nvPr/>
        </p:nvSpPr>
        <p:spPr>
          <a:xfrm>
            <a:off x="4677103" y="2963917"/>
            <a:ext cx="546538" cy="465083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C22993CF-8EC6-FB43-8512-489C00EB15D5}"/>
              </a:ext>
            </a:extLst>
          </p:cNvPr>
          <p:cNvSpPr/>
          <p:nvPr/>
        </p:nvSpPr>
        <p:spPr>
          <a:xfrm>
            <a:off x="5332349" y="2963917"/>
            <a:ext cx="546538" cy="465083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D4077924-EB22-FE42-BD30-DB137CA008FD}"/>
              </a:ext>
            </a:extLst>
          </p:cNvPr>
          <p:cNvSpPr/>
          <p:nvPr/>
        </p:nvSpPr>
        <p:spPr>
          <a:xfrm>
            <a:off x="6338957" y="2963917"/>
            <a:ext cx="546538" cy="465083"/>
          </a:xfrm>
          <a:prstGeom prst="triangl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C6EACA-65ED-3E48-B07F-0D552F147A3E}"/>
              </a:ext>
            </a:extLst>
          </p:cNvPr>
          <p:cNvSpPr txBox="1"/>
          <p:nvPr/>
        </p:nvSpPr>
        <p:spPr>
          <a:xfrm>
            <a:off x="1752210" y="4219950"/>
            <a:ext cx="2072299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{</a:t>
            </a:r>
          </a:p>
          <a:p>
            <a:r>
              <a:rPr lang="en-US" sz="1000" dirty="0"/>
              <a:t>   "timestamp":1566829043004,</a:t>
            </a:r>
          </a:p>
          <a:p>
            <a:r>
              <a:rPr lang="en-US" sz="1000" dirty="0"/>
              <a:t>   "cc_id":"5123-5985-1943-6358",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cc_type":"Maestro</a:t>
            </a:r>
            <a:r>
              <a:rPr lang="en-US" sz="1000" dirty="0"/>
              <a:t>",</a:t>
            </a:r>
          </a:p>
          <a:p>
            <a:r>
              <a:rPr lang="en-US" sz="1000" dirty="0"/>
              <a:t>   "shop_id":3,</a:t>
            </a:r>
          </a:p>
          <a:p>
            <a:r>
              <a:rPr lang="en-US" sz="1000" dirty="0"/>
              <a:t>   "shop_name":"</a:t>
            </a:r>
            <a:r>
              <a:rPr lang="en-US" sz="1000" dirty="0" err="1"/>
              <a:t>SihlCity</a:t>
            </a:r>
            <a:r>
              <a:rPr lang="en-US" sz="1000" dirty="0"/>
              <a:t>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</a:t>
            </a:r>
            <a:r>
              <a:rPr lang="en-US" sz="1000" dirty="0"/>
              <a:t>":"USD",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fx_account":"CHF</a:t>
            </a:r>
            <a:r>
              <a:rPr lang="en-US" sz="1000" dirty="0"/>
              <a:t>",</a:t>
            </a:r>
          </a:p>
          <a:p>
            <a:r>
              <a:rPr lang="en-US" sz="1000" dirty="0"/>
              <a:t>   "amount_orig":40.0</a:t>
            </a:r>
          </a:p>
          <a:p>
            <a:r>
              <a:rPr lang="en-US" sz="1000" dirty="0"/>
              <a:t>}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87B5C2-B225-524D-BEF9-E3B5B4EBAEDC}"/>
              </a:ext>
            </a:extLst>
          </p:cNvPr>
          <p:cNvCxnSpPr/>
          <p:nvPr/>
        </p:nvCxnSpPr>
        <p:spPr>
          <a:xfrm flipV="1">
            <a:off x="1728951" y="3363311"/>
            <a:ext cx="819601" cy="72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B52259E-F049-F047-9641-8F973E763581}"/>
              </a:ext>
            </a:extLst>
          </p:cNvPr>
          <p:cNvCxnSpPr>
            <a:cxnSpLocks/>
          </p:cNvCxnSpPr>
          <p:nvPr/>
        </p:nvCxnSpPr>
        <p:spPr>
          <a:xfrm flipH="1" flipV="1">
            <a:off x="2694353" y="3363312"/>
            <a:ext cx="915211" cy="7199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3375975-4494-B648-8588-D5D726DB8876}"/>
              </a:ext>
            </a:extLst>
          </p:cNvPr>
          <p:cNvSpPr txBox="1"/>
          <p:nvPr/>
        </p:nvSpPr>
        <p:spPr>
          <a:xfrm>
            <a:off x="4709839" y="4219950"/>
            <a:ext cx="2224290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Tuple 2:</a:t>
            </a:r>
          </a:p>
          <a:p>
            <a:r>
              <a:rPr lang="en-US" sz="1000" dirty="0" err="1"/>
              <a:t>cc_id</a:t>
            </a:r>
            <a:r>
              <a:rPr lang="en-US" sz="1000" dirty="0"/>
              <a:t>                                      |Counter</a:t>
            </a:r>
          </a:p>
          <a:p>
            <a:r>
              <a:rPr lang="en-US" sz="1000" dirty="0"/>
              <a:t>" 5123-5985-1943-6358”  |1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0842B0-E028-AB43-B984-592AAF544584}"/>
              </a:ext>
            </a:extLst>
          </p:cNvPr>
          <p:cNvCxnSpPr>
            <a:cxnSpLocks/>
          </p:cNvCxnSpPr>
          <p:nvPr/>
        </p:nvCxnSpPr>
        <p:spPr>
          <a:xfrm flipV="1">
            <a:off x="4836717" y="3377200"/>
            <a:ext cx="667224" cy="7199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A3CA33B-BA9A-8A48-B450-E693F91116DD}"/>
              </a:ext>
            </a:extLst>
          </p:cNvPr>
          <p:cNvCxnSpPr>
            <a:cxnSpLocks/>
          </p:cNvCxnSpPr>
          <p:nvPr/>
        </p:nvCxnSpPr>
        <p:spPr>
          <a:xfrm flipH="1" flipV="1">
            <a:off x="5649743" y="3377202"/>
            <a:ext cx="864084" cy="7199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D35BED2-854A-B540-99B2-5014AE8B843B}"/>
              </a:ext>
            </a:extLst>
          </p:cNvPr>
          <p:cNvSpPr txBox="1"/>
          <p:nvPr/>
        </p:nvSpPr>
        <p:spPr>
          <a:xfrm>
            <a:off x="3602516" y="4801885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accent1"/>
                </a:solidFill>
              </a:rPr>
              <a:t>FlatMap</a:t>
            </a:r>
            <a:endParaRPr lang="en-US" i="1" dirty="0">
              <a:solidFill>
                <a:schemeClr val="accent1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E72BBDE-686E-EA40-BC50-763AA7D14069}"/>
              </a:ext>
            </a:extLst>
          </p:cNvPr>
          <p:cNvCxnSpPr>
            <a:cxnSpLocks/>
          </p:cNvCxnSpPr>
          <p:nvPr/>
        </p:nvCxnSpPr>
        <p:spPr>
          <a:xfrm flipV="1">
            <a:off x="3317448" y="5102905"/>
            <a:ext cx="18667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4AB942-A010-B246-898F-C99A99F9A8D1}"/>
              </a:ext>
            </a:extLst>
          </p:cNvPr>
          <p:cNvCxnSpPr>
            <a:cxnSpLocks/>
            <a:stCxn id="5" idx="7"/>
            <a:endCxn id="45" idx="2"/>
          </p:cNvCxnSpPr>
          <p:nvPr/>
        </p:nvCxnSpPr>
        <p:spPr>
          <a:xfrm flipV="1">
            <a:off x="7576050" y="2354374"/>
            <a:ext cx="1035788" cy="880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2B14262-6DE0-5C49-B6E9-26CED82BE7FF}"/>
              </a:ext>
            </a:extLst>
          </p:cNvPr>
          <p:cNvCxnSpPr>
            <a:cxnSpLocks/>
            <a:stCxn id="5" idx="6"/>
            <a:endCxn id="46" idx="1"/>
          </p:cNvCxnSpPr>
          <p:nvPr/>
        </p:nvCxnSpPr>
        <p:spPr>
          <a:xfrm flipV="1">
            <a:off x="7681492" y="3467423"/>
            <a:ext cx="1065221" cy="22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E1FEF75-1A67-4147-B9BA-D17F3FEE4808}"/>
              </a:ext>
            </a:extLst>
          </p:cNvPr>
          <p:cNvCxnSpPr>
            <a:cxnSpLocks/>
            <a:stCxn id="5" idx="5"/>
            <a:endCxn id="47" idx="1"/>
          </p:cNvCxnSpPr>
          <p:nvPr/>
        </p:nvCxnSpPr>
        <p:spPr>
          <a:xfrm>
            <a:off x="7576050" y="3743997"/>
            <a:ext cx="1166399" cy="1069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riangle 44">
            <a:extLst>
              <a:ext uri="{FF2B5EF4-FFF2-40B4-BE49-F238E27FC236}">
                <a16:creationId xmlns:a16="http://schemas.microsoft.com/office/drawing/2014/main" id="{ACC7B6FA-0248-0C4E-8A9D-CC8A3950BDE3}"/>
              </a:ext>
            </a:extLst>
          </p:cNvPr>
          <p:cNvSpPr/>
          <p:nvPr/>
        </p:nvSpPr>
        <p:spPr>
          <a:xfrm>
            <a:off x="8611838" y="1889291"/>
            <a:ext cx="546538" cy="465083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riangle 45">
            <a:extLst>
              <a:ext uri="{FF2B5EF4-FFF2-40B4-BE49-F238E27FC236}">
                <a16:creationId xmlns:a16="http://schemas.microsoft.com/office/drawing/2014/main" id="{E609E815-F426-FA4A-8239-C4FDF12AA47D}"/>
              </a:ext>
            </a:extLst>
          </p:cNvPr>
          <p:cNvSpPr/>
          <p:nvPr/>
        </p:nvSpPr>
        <p:spPr>
          <a:xfrm>
            <a:off x="8610078" y="3234881"/>
            <a:ext cx="546538" cy="465083"/>
          </a:xfrm>
          <a:prstGeom prst="triangl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riangle 46">
            <a:extLst>
              <a:ext uri="{FF2B5EF4-FFF2-40B4-BE49-F238E27FC236}">
                <a16:creationId xmlns:a16="http://schemas.microsoft.com/office/drawing/2014/main" id="{44582F54-721F-1844-93AD-8A4F57153FA3}"/>
              </a:ext>
            </a:extLst>
          </p:cNvPr>
          <p:cNvSpPr/>
          <p:nvPr/>
        </p:nvSpPr>
        <p:spPr>
          <a:xfrm>
            <a:off x="8605814" y="4580471"/>
            <a:ext cx="546538" cy="465083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DAE8CF3-DE40-4D46-9A01-B38D9B44203E}"/>
              </a:ext>
            </a:extLst>
          </p:cNvPr>
          <p:cNvSpPr txBox="1"/>
          <p:nvPr/>
        </p:nvSpPr>
        <p:spPr>
          <a:xfrm>
            <a:off x="7042118" y="4801885"/>
            <a:ext cx="1290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accent1"/>
                </a:solidFill>
              </a:rPr>
              <a:t>keyBy</a:t>
            </a:r>
            <a:r>
              <a:rPr lang="en-US" i="1" dirty="0">
                <a:solidFill>
                  <a:schemeClr val="accent1"/>
                </a:solidFill>
              </a:rPr>
              <a:t>:</a:t>
            </a:r>
          </a:p>
          <a:p>
            <a:r>
              <a:rPr lang="en-US" i="1" dirty="0" err="1">
                <a:solidFill>
                  <a:schemeClr val="accent1"/>
                </a:solidFill>
              </a:rPr>
              <a:t>Shop_name</a:t>
            </a:r>
            <a:endParaRPr lang="en-US" i="1" dirty="0">
              <a:solidFill>
                <a:schemeClr val="accent1"/>
              </a:solidFill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60DA041-95DA-204D-BF89-92E3EFB3619B}"/>
              </a:ext>
            </a:extLst>
          </p:cNvPr>
          <p:cNvCxnSpPr>
            <a:cxnSpLocks/>
          </p:cNvCxnSpPr>
          <p:nvPr/>
        </p:nvCxnSpPr>
        <p:spPr>
          <a:xfrm flipV="1">
            <a:off x="6562452" y="5102905"/>
            <a:ext cx="18667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8E2B9D6B-C6A9-0C44-AAF6-7B993DEEE8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3340" y="2039289"/>
            <a:ext cx="667224" cy="667224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461179F2-1CA3-7749-AE4F-98CD26946507}"/>
              </a:ext>
            </a:extLst>
          </p:cNvPr>
          <p:cNvSpPr txBox="1"/>
          <p:nvPr/>
        </p:nvSpPr>
        <p:spPr>
          <a:xfrm>
            <a:off x="9010792" y="1921777"/>
            <a:ext cx="3060000" cy="468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000" dirty="0"/>
              <a:t>Counter:</a:t>
            </a:r>
          </a:p>
          <a:p>
            <a:r>
              <a:rPr lang="en-US" sz="1000" dirty="0"/>
              <a:t>" 5127-3281-3201-7361” | “7.81” | 7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EE2816E-B240-B94A-9223-F20E5701E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3340" y="3417365"/>
            <a:ext cx="667224" cy="667224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E7A0FB9B-2122-9F49-B7E9-74E82555FA74}"/>
              </a:ext>
            </a:extLst>
          </p:cNvPr>
          <p:cNvSpPr txBox="1"/>
          <p:nvPr/>
        </p:nvSpPr>
        <p:spPr>
          <a:xfrm>
            <a:off x="9010792" y="3289384"/>
            <a:ext cx="3060000" cy="468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000" dirty="0"/>
              <a:t>Counter:</a:t>
            </a:r>
          </a:p>
          <a:p>
            <a:r>
              <a:rPr lang="en-US" sz="1000" dirty="0"/>
              <a:t>"5167-5669-5336-6937” | “72.49” | 1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A2AB835-87B3-4B4B-9282-9FB4B2C9E6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9201" y="5998085"/>
            <a:ext cx="1883182" cy="560701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8AA10C3-620D-C446-BD80-14EDE705CFB1}"/>
              </a:ext>
            </a:extLst>
          </p:cNvPr>
          <p:cNvCxnSpPr>
            <a:cxnSpLocks/>
            <a:stCxn id="52" idx="2"/>
            <a:endCxn id="18" idx="0"/>
          </p:cNvCxnSpPr>
          <p:nvPr/>
        </p:nvCxnSpPr>
        <p:spPr>
          <a:xfrm>
            <a:off x="10540792" y="5080956"/>
            <a:ext cx="0" cy="917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66FACD65-561D-6D43-89AE-06382258B9B5}"/>
                  </a:ext>
                </a:extLst>
              </p:cNvPr>
              <p:cNvSpPr/>
              <p:nvPr/>
            </p:nvSpPr>
            <p:spPr>
              <a:xfrm>
                <a:off x="10180792" y="320969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66FACD65-561D-6D43-89AE-06382258B9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80792" y="320969"/>
                <a:ext cx="720000" cy="720000"/>
              </a:xfrm>
              <a:prstGeom prst="ellipse">
                <a:avLst/>
              </a:prstGeom>
              <a:blipFill>
                <a:blip r:embed="rId6"/>
                <a:stretch>
                  <a:fillRect l="-5172" b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TextBox 53">
            <a:extLst>
              <a:ext uri="{FF2B5EF4-FFF2-40B4-BE49-F238E27FC236}">
                <a16:creationId xmlns:a16="http://schemas.microsoft.com/office/drawing/2014/main" id="{4427A0C4-666C-C943-BF8D-5FFF015EC50E}"/>
              </a:ext>
            </a:extLst>
          </p:cNvPr>
          <p:cNvSpPr txBox="1"/>
          <p:nvPr/>
        </p:nvSpPr>
        <p:spPr>
          <a:xfrm>
            <a:off x="9091391" y="946467"/>
            <a:ext cx="28988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accent1"/>
                </a:solidFill>
              </a:rPr>
              <a:t>filter out if the cc-id is unique</a:t>
            </a:r>
            <a:br>
              <a:rPr lang="en-US" i="1" dirty="0">
                <a:solidFill>
                  <a:schemeClr val="accent1"/>
                </a:solidFill>
              </a:rPr>
            </a:br>
            <a:r>
              <a:rPr lang="en-US" i="1" dirty="0">
                <a:solidFill>
                  <a:schemeClr val="accent1"/>
                </a:solidFill>
              </a:rPr>
              <a:t> within the window {30 sec} </a:t>
            </a:r>
            <a:br>
              <a:rPr lang="en-US" i="1" dirty="0">
                <a:solidFill>
                  <a:schemeClr val="accent1"/>
                </a:solidFill>
              </a:rPr>
            </a:br>
            <a:r>
              <a:rPr lang="en-US" i="1" dirty="0">
                <a:solidFill>
                  <a:schemeClr val="accent1"/>
                </a:solidFill>
              </a:rPr>
              <a:t>&amp;&amp; amount &lt;40.00 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A99D119-4AF7-3941-8C7E-2A227844A7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66363" y="4741480"/>
            <a:ext cx="641178" cy="586377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AA466C74-ECE4-814D-8D15-796AC28CF279}"/>
              </a:ext>
            </a:extLst>
          </p:cNvPr>
          <p:cNvSpPr txBox="1"/>
          <p:nvPr/>
        </p:nvSpPr>
        <p:spPr>
          <a:xfrm>
            <a:off x="9010792" y="4612956"/>
            <a:ext cx="3060000" cy="468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000" dirty="0"/>
              <a:t>Counter:</a:t>
            </a:r>
          </a:p>
          <a:p>
            <a:r>
              <a:rPr lang="en-US" sz="1000" dirty="0"/>
              <a:t>” 5123-5985-1943-6358” | 40.0” | </a:t>
            </a:r>
            <a:r>
              <a:rPr lang="en-US" sz="1400" dirty="0">
                <a:solidFill>
                  <a:srgbClr val="FF0000"/>
                </a:solidFill>
              </a:rPr>
              <a:t>3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8619C5CC-A359-8644-BD90-FFBC3812186E}"/>
              </a:ext>
            </a:extLst>
          </p:cNvPr>
          <p:cNvSpPr txBox="1">
            <a:spLocks/>
          </p:cNvSpPr>
          <p:nvPr/>
        </p:nvSpPr>
        <p:spPr>
          <a:xfrm>
            <a:off x="548640" y="616688"/>
            <a:ext cx="11094720" cy="556931"/>
          </a:xfrm>
        </p:spPr>
        <p:txBody>
          <a:bodyPr/>
          <a:lstStyle>
            <a:lvl1pPr algn="ctr" defTabSz="457189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0" i="0" kern="1200" spc="-100" baseline="0">
                <a:solidFill>
                  <a:schemeClr val="tx2"/>
                </a:solidFill>
                <a:latin typeface="Roboto Light" charset="0"/>
                <a:ea typeface="+mj-ea"/>
                <a:cs typeface="Calibri Light"/>
              </a:defRPr>
            </a:lvl1pPr>
          </a:lstStyle>
          <a:p>
            <a:pPr algn="l"/>
            <a:r>
              <a:rPr lang="en-US" dirty="0"/>
              <a:t>Use Case: 6 – logical Data Flow</a:t>
            </a:r>
          </a:p>
        </p:txBody>
      </p:sp>
    </p:spTree>
    <p:extLst>
      <p:ext uri="{BB962C8B-B14F-4D97-AF65-F5344CB8AC3E}">
        <p14:creationId xmlns:p14="http://schemas.microsoft.com/office/powerpoint/2010/main" val="3938562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0DE65-FC87-0A47-907E-3225CB0B1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64CE6-C586-A043-9309-34E004FA77BA}"/>
              </a:ext>
            </a:extLst>
          </p:cNvPr>
          <p:cNvSpPr/>
          <p:nvPr/>
        </p:nvSpPr>
        <p:spPr>
          <a:xfrm>
            <a:off x="234906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3FEBE4-5E45-5144-AEB5-F351A8EF2302}"/>
              </a:ext>
            </a:extLst>
          </p:cNvPr>
          <p:cNvSpPr/>
          <p:nvPr/>
        </p:nvSpPr>
        <p:spPr>
          <a:xfrm>
            <a:off x="358714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789C08-10BF-6C4F-94BC-BC971D0830B1}"/>
              </a:ext>
            </a:extLst>
          </p:cNvPr>
          <p:cNvSpPr/>
          <p:nvPr/>
        </p:nvSpPr>
        <p:spPr>
          <a:xfrm>
            <a:off x="379348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2C000B-876F-5841-B3B0-A3A902F4D64B}"/>
              </a:ext>
            </a:extLst>
          </p:cNvPr>
          <p:cNvSpPr/>
          <p:nvPr/>
        </p:nvSpPr>
        <p:spPr>
          <a:xfrm>
            <a:off x="255541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1B64B1-B0F8-5B4B-B3E9-13A82FDC082A}"/>
              </a:ext>
            </a:extLst>
          </p:cNvPr>
          <p:cNvSpPr/>
          <p:nvPr/>
        </p:nvSpPr>
        <p:spPr>
          <a:xfrm>
            <a:off x="2968102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CF3956-CF68-654C-8292-86D5DC5DC38E}"/>
              </a:ext>
            </a:extLst>
          </p:cNvPr>
          <p:cNvSpPr/>
          <p:nvPr/>
        </p:nvSpPr>
        <p:spPr>
          <a:xfrm>
            <a:off x="338079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F8BE3C-16BD-BF42-A44B-3A8C97FF7950}"/>
              </a:ext>
            </a:extLst>
          </p:cNvPr>
          <p:cNvSpPr txBox="1"/>
          <p:nvPr/>
        </p:nvSpPr>
        <p:spPr>
          <a:xfrm>
            <a:off x="349860" y="5309909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CE22B3-677F-2044-89F7-5EF10D7D7713}"/>
              </a:ext>
            </a:extLst>
          </p:cNvPr>
          <p:cNvSpPr/>
          <p:nvPr/>
        </p:nvSpPr>
        <p:spPr>
          <a:xfrm>
            <a:off x="7204280" y="1597863"/>
            <a:ext cx="144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ctr"/>
            <a:r>
              <a:rPr lang="en-US" sz="1600" dirty="0">
                <a:solidFill>
                  <a:srgbClr val="E7E6E6">
                    <a:lumMod val="75000"/>
                  </a:srgbClr>
                </a:solidFill>
              </a:rPr>
              <a:t>UC 2</a:t>
            </a:r>
            <a:endParaRPr lang="en-US" sz="2400" dirty="0">
              <a:solidFill>
                <a:srgbClr val="FF0000"/>
              </a:solidFill>
            </a:endParaRPr>
          </a:p>
          <a:p>
            <a:pPr algn="ctr"/>
            <a:r>
              <a:rPr lang="en-US" sz="2400" dirty="0">
                <a:solidFill>
                  <a:schemeClr val="accent1"/>
                </a:solidFill>
              </a:rPr>
              <a:t>SUM</a:t>
            </a:r>
          </a:p>
          <a:p>
            <a:pPr algn="ctr"/>
            <a:r>
              <a:rPr lang="en-US" i="1" dirty="0" err="1">
                <a:solidFill>
                  <a:schemeClr val="tx1"/>
                </a:solidFill>
              </a:rPr>
              <a:t>ccid</a:t>
            </a:r>
            <a:r>
              <a:rPr lang="en-US" i="1" dirty="0">
                <a:solidFill>
                  <a:schemeClr val="tx1"/>
                </a:solidFill>
              </a:rPr>
              <a:t>/</a:t>
            </a:r>
            <a:r>
              <a:rPr lang="en-US" i="1" dirty="0" err="1">
                <a:solidFill>
                  <a:schemeClr val="tx1"/>
                </a:solidFill>
              </a:rPr>
              <a:t>trx</a:t>
            </a:r>
            <a:r>
              <a:rPr lang="en-US" i="1" dirty="0">
                <a:solidFill>
                  <a:schemeClr val="tx1"/>
                </a:solidFill>
              </a:rPr>
              <a:t>/</a:t>
            </a:r>
            <a:r>
              <a:rPr lang="en-US" i="1" dirty="0" err="1">
                <a:solidFill>
                  <a:schemeClr val="tx1"/>
                </a:solidFill>
              </a:rPr>
              <a:t>fx</a:t>
            </a:r>
            <a:endParaRPr lang="en-US" i="1" dirty="0">
              <a:solidFill>
                <a:schemeClr val="tx1"/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D735E6F7-6A77-AE40-984B-F4A9A96BFE85}"/>
              </a:ext>
            </a:extLst>
          </p:cNvPr>
          <p:cNvCxnSpPr>
            <a:cxnSpLocks/>
            <a:stCxn id="16" idx="3"/>
            <a:endCxn id="12" idx="2"/>
          </p:cNvCxnSpPr>
          <p:nvPr/>
        </p:nvCxnSpPr>
        <p:spPr>
          <a:xfrm flipV="1">
            <a:off x="4860724" y="2677863"/>
            <a:ext cx="3063556" cy="2828125"/>
          </a:xfrm>
          <a:prstGeom prst="bentConnector2">
            <a:avLst/>
          </a:prstGeom>
          <a:ln w="57150" cap="flat">
            <a:solidFill>
              <a:schemeClr val="accent2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5F0B8C57-10FB-514E-A4DC-E0A0E2EA18A1}"/>
              </a:ext>
            </a:extLst>
          </p:cNvPr>
          <p:cNvCxnSpPr>
            <a:cxnSpLocks/>
            <a:stCxn id="12" idx="0"/>
            <a:endCxn id="17" idx="1"/>
          </p:cNvCxnSpPr>
          <p:nvPr/>
        </p:nvCxnSpPr>
        <p:spPr>
          <a:xfrm rot="16200000" flipH="1" flipV="1">
            <a:off x="5162553" y="444454"/>
            <a:ext cx="1608318" cy="3915136"/>
          </a:xfrm>
          <a:prstGeom prst="bentConnector4">
            <a:avLst>
              <a:gd name="adj1" fmla="val -14214"/>
              <a:gd name="adj2" fmla="val 109866"/>
            </a:avLst>
          </a:prstGeom>
          <a:ln w="57150" cap="flat">
            <a:solidFill>
              <a:schemeClr val="accent6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1CC0D8B-5704-CB47-ABAA-C7C44A54F982}"/>
              </a:ext>
            </a:extLst>
          </p:cNvPr>
          <p:cNvSpPr/>
          <p:nvPr/>
        </p:nvSpPr>
        <p:spPr>
          <a:xfrm>
            <a:off x="3999828" y="2477279"/>
            <a:ext cx="1591500" cy="35945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800" dirty="0">
                <a:solidFill>
                  <a:srgbClr val="FF0000"/>
                </a:solidFill>
              </a:rPr>
              <a:t>Kafka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F37FB9-F62B-AF49-B606-97A7402AB0A8}"/>
              </a:ext>
            </a:extLst>
          </p:cNvPr>
          <p:cNvSpPr txBox="1"/>
          <p:nvPr/>
        </p:nvSpPr>
        <p:spPr>
          <a:xfrm>
            <a:off x="4009144" y="5352099"/>
            <a:ext cx="851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trx</a:t>
            </a:r>
            <a:endParaRPr lang="en-US" sz="14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1FB2C6-7769-E047-B6FF-687CDF8A0997}"/>
              </a:ext>
            </a:extLst>
          </p:cNvPr>
          <p:cNvSpPr txBox="1"/>
          <p:nvPr/>
        </p:nvSpPr>
        <p:spPr>
          <a:xfrm>
            <a:off x="4009144" y="2944571"/>
            <a:ext cx="1298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i="1" dirty="0" err="1"/>
              <a:t>SumCcIdFxAmt</a:t>
            </a:r>
            <a:endParaRPr lang="en-US" sz="1400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97CEAF-36D4-514A-9DA1-97F1CAAD917B}"/>
              </a:ext>
            </a:extLst>
          </p:cNvPr>
          <p:cNvSpPr txBox="1"/>
          <p:nvPr/>
        </p:nvSpPr>
        <p:spPr>
          <a:xfrm>
            <a:off x="8043341" y="156235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Flink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5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D27C189-17B7-5C4F-990B-3A05E10644EA}"/>
                  </a:ext>
                </a:extLst>
              </p:cNvPr>
              <p:cNvSpPr/>
              <p:nvPr/>
            </p:nvSpPr>
            <p:spPr>
              <a:xfrm>
                <a:off x="3721718" y="3129439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D27C189-17B7-5C4F-990B-3A05E10644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1718" y="3129439"/>
                <a:ext cx="720000" cy="720000"/>
              </a:xfrm>
              <a:prstGeom prst="ellipse">
                <a:avLst/>
              </a:prstGeom>
              <a:blipFill>
                <a:blip r:embed="rId2"/>
                <a:stretch>
                  <a:fillRect l="-3390" b="-13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947B1014-C238-E94A-9B60-DFC4EA829F07}"/>
                  </a:ext>
                </a:extLst>
              </p:cNvPr>
              <p:cNvSpPr/>
              <p:nvPr/>
            </p:nvSpPr>
            <p:spPr>
              <a:xfrm>
                <a:off x="6961492" y="3129439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947B1014-C238-E94A-9B60-DFC4EA829F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1492" y="3129439"/>
                <a:ext cx="720000" cy="720000"/>
              </a:xfrm>
              <a:prstGeom prst="ellipse">
                <a:avLst/>
              </a:prstGeom>
              <a:blipFill>
                <a:blip r:embed="rId3"/>
                <a:stretch>
                  <a:fillRect l="-3390" b="-13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9DD4AD51-5C61-8449-9238-B96DF72A54A6}"/>
              </a:ext>
            </a:extLst>
          </p:cNvPr>
          <p:cNvSpPr/>
          <p:nvPr/>
        </p:nvSpPr>
        <p:spPr>
          <a:xfrm>
            <a:off x="1945280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40EE04-04D1-1744-BDB7-5E5FFBCD1167}"/>
              </a:ext>
            </a:extLst>
          </p:cNvPr>
          <p:cNvSpPr/>
          <p:nvPr/>
        </p:nvSpPr>
        <p:spPr>
          <a:xfrm>
            <a:off x="3183356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F9C394-C8DA-864C-A259-8126E22CF699}"/>
              </a:ext>
            </a:extLst>
          </p:cNvPr>
          <p:cNvSpPr/>
          <p:nvPr/>
        </p:nvSpPr>
        <p:spPr>
          <a:xfrm>
            <a:off x="3389700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CD2644-0D2A-224C-9588-B932B01B67BD}"/>
              </a:ext>
            </a:extLst>
          </p:cNvPr>
          <p:cNvSpPr/>
          <p:nvPr/>
        </p:nvSpPr>
        <p:spPr>
          <a:xfrm>
            <a:off x="2151626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F9DC04-E9BB-694A-BB95-A20144FD36FB}"/>
              </a:ext>
            </a:extLst>
          </p:cNvPr>
          <p:cNvSpPr/>
          <p:nvPr/>
        </p:nvSpPr>
        <p:spPr>
          <a:xfrm>
            <a:off x="2564318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29ED5C-2D04-4B44-9E15-EA1FB8D57293}"/>
              </a:ext>
            </a:extLst>
          </p:cNvPr>
          <p:cNvSpPr/>
          <p:nvPr/>
        </p:nvSpPr>
        <p:spPr>
          <a:xfrm>
            <a:off x="2977010" y="2889000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EBC72A-8A43-AF47-94E6-10676022678C}"/>
              </a:ext>
            </a:extLst>
          </p:cNvPr>
          <p:cNvSpPr txBox="1"/>
          <p:nvPr/>
        </p:nvSpPr>
        <p:spPr>
          <a:xfrm>
            <a:off x="10907" y="3197052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2D8FA4-FAEE-724B-897E-1B3EA7DFF339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>
            <a:off x="4441718" y="3489439"/>
            <a:ext cx="25197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9DD6A0-E8F0-A54E-91A5-66449155D463}"/>
              </a:ext>
            </a:extLst>
          </p:cNvPr>
          <p:cNvCxnSpPr>
            <a:cxnSpLocks/>
          </p:cNvCxnSpPr>
          <p:nvPr/>
        </p:nvCxnSpPr>
        <p:spPr>
          <a:xfrm flipV="1">
            <a:off x="1855002" y="3489439"/>
            <a:ext cx="186671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iangle 19">
            <a:extLst>
              <a:ext uri="{FF2B5EF4-FFF2-40B4-BE49-F238E27FC236}">
                <a16:creationId xmlns:a16="http://schemas.microsoft.com/office/drawing/2014/main" id="{9CB24993-C258-1B40-B635-A1343B36C0F8}"/>
              </a:ext>
            </a:extLst>
          </p:cNvPr>
          <p:cNvSpPr/>
          <p:nvPr/>
        </p:nvSpPr>
        <p:spPr>
          <a:xfrm>
            <a:off x="4677103" y="2963917"/>
            <a:ext cx="546538" cy="465083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C22993CF-8EC6-FB43-8512-489C00EB15D5}"/>
              </a:ext>
            </a:extLst>
          </p:cNvPr>
          <p:cNvSpPr/>
          <p:nvPr/>
        </p:nvSpPr>
        <p:spPr>
          <a:xfrm>
            <a:off x="5332349" y="2963917"/>
            <a:ext cx="546538" cy="465083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D4077924-EB22-FE42-BD30-DB137CA008FD}"/>
              </a:ext>
            </a:extLst>
          </p:cNvPr>
          <p:cNvSpPr/>
          <p:nvPr/>
        </p:nvSpPr>
        <p:spPr>
          <a:xfrm>
            <a:off x="6338957" y="2963917"/>
            <a:ext cx="546538" cy="465083"/>
          </a:xfrm>
          <a:prstGeom prst="triangl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C6EACA-65ED-3E48-B07F-0D552F147A3E}"/>
              </a:ext>
            </a:extLst>
          </p:cNvPr>
          <p:cNvSpPr txBox="1"/>
          <p:nvPr/>
        </p:nvSpPr>
        <p:spPr>
          <a:xfrm>
            <a:off x="1752210" y="4219950"/>
            <a:ext cx="2072299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{</a:t>
            </a:r>
          </a:p>
          <a:p>
            <a:r>
              <a:rPr lang="en-US" sz="1000" dirty="0"/>
              <a:t>   "timestamp":1566829043004,</a:t>
            </a:r>
          </a:p>
          <a:p>
            <a:r>
              <a:rPr lang="en-US" sz="1000" dirty="0"/>
              <a:t>   "cc_id":"5123-5985-1943-6358",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cc_type":"Maestro</a:t>
            </a:r>
            <a:r>
              <a:rPr lang="en-US" sz="1000" dirty="0"/>
              <a:t>",</a:t>
            </a:r>
          </a:p>
          <a:p>
            <a:r>
              <a:rPr lang="en-US" sz="1000" dirty="0"/>
              <a:t>   "shop_id":3,</a:t>
            </a:r>
          </a:p>
          <a:p>
            <a:r>
              <a:rPr lang="en-US" sz="1000" dirty="0"/>
              <a:t>   "shop_name":"</a:t>
            </a:r>
            <a:r>
              <a:rPr lang="en-US" sz="1000" dirty="0" err="1"/>
              <a:t>SihlCity</a:t>
            </a:r>
            <a:r>
              <a:rPr lang="en-US" sz="1000" dirty="0"/>
              <a:t>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</a:t>
            </a:r>
            <a:r>
              <a:rPr lang="en-US" sz="1000" dirty="0"/>
              <a:t>":"USD",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fx_account":"CHF</a:t>
            </a:r>
            <a:r>
              <a:rPr lang="en-US" sz="1000" dirty="0"/>
              <a:t>",</a:t>
            </a:r>
          </a:p>
          <a:p>
            <a:r>
              <a:rPr lang="en-US" sz="1000" dirty="0"/>
              <a:t>   "amount_orig":40.0</a:t>
            </a:r>
          </a:p>
          <a:p>
            <a:r>
              <a:rPr lang="en-US" sz="1000" dirty="0"/>
              <a:t>}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87B5C2-B225-524D-BEF9-E3B5B4EBAEDC}"/>
              </a:ext>
            </a:extLst>
          </p:cNvPr>
          <p:cNvCxnSpPr/>
          <p:nvPr/>
        </p:nvCxnSpPr>
        <p:spPr>
          <a:xfrm flipV="1">
            <a:off x="1728951" y="3363311"/>
            <a:ext cx="819601" cy="72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B52259E-F049-F047-9641-8F973E763581}"/>
              </a:ext>
            </a:extLst>
          </p:cNvPr>
          <p:cNvCxnSpPr>
            <a:cxnSpLocks/>
          </p:cNvCxnSpPr>
          <p:nvPr/>
        </p:nvCxnSpPr>
        <p:spPr>
          <a:xfrm flipH="1" flipV="1">
            <a:off x="2694353" y="3363312"/>
            <a:ext cx="915211" cy="7199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3375975-4494-B648-8588-D5D726DB8876}"/>
              </a:ext>
            </a:extLst>
          </p:cNvPr>
          <p:cNvSpPr txBox="1"/>
          <p:nvPr/>
        </p:nvSpPr>
        <p:spPr>
          <a:xfrm>
            <a:off x="4677103" y="4219950"/>
            <a:ext cx="2488636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Tuple 4:</a:t>
            </a:r>
          </a:p>
          <a:p>
            <a:r>
              <a:rPr lang="en-US" sz="1000" dirty="0" err="1"/>
              <a:t>Cc_type</a:t>
            </a:r>
            <a:r>
              <a:rPr lang="en-US" sz="1000" dirty="0"/>
              <a:t>  |</a:t>
            </a:r>
            <a:r>
              <a:rPr lang="en-US" sz="1000" dirty="0" err="1"/>
              <a:t>fx</a:t>
            </a:r>
            <a:r>
              <a:rPr lang="en-US" sz="1000" dirty="0"/>
              <a:t>    |</a:t>
            </a:r>
            <a:r>
              <a:rPr lang="en-US" sz="1000" dirty="0" err="1"/>
              <a:t>fx_account</a:t>
            </a:r>
            <a:r>
              <a:rPr lang="en-US" sz="1000" dirty="0"/>
              <a:t>| </a:t>
            </a:r>
            <a:r>
              <a:rPr lang="en-US" sz="1000" dirty="0" err="1"/>
              <a:t>amount_orig</a:t>
            </a:r>
            <a:endParaRPr lang="en-US" sz="1000" dirty="0"/>
          </a:p>
          <a:p>
            <a:r>
              <a:rPr lang="en-US" sz="1000" dirty="0"/>
              <a:t>Maestro |USD|CHF              |40.0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0842B0-E028-AB43-B984-592AAF544584}"/>
              </a:ext>
            </a:extLst>
          </p:cNvPr>
          <p:cNvCxnSpPr>
            <a:cxnSpLocks/>
          </p:cNvCxnSpPr>
          <p:nvPr/>
        </p:nvCxnSpPr>
        <p:spPr>
          <a:xfrm flipV="1">
            <a:off x="4836717" y="3377200"/>
            <a:ext cx="667224" cy="7199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A3CA33B-BA9A-8A48-B450-E693F91116DD}"/>
              </a:ext>
            </a:extLst>
          </p:cNvPr>
          <p:cNvCxnSpPr>
            <a:cxnSpLocks/>
          </p:cNvCxnSpPr>
          <p:nvPr/>
        </p:nvCxnSpPr>
        <p:spPr>
          <a:xfrm flipH="1" flipV="1">
            <a:off x="5649743" y="3377202"/>
            <a:ext cx="864084" cy="7199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D35BED2-854A-B540-99B2-5014AE8B843B}"/>
              </a:ext>
            </a:extLst>
          </p:cNvPr>
          <p:cNvSpPr txBox="1"/>
          <p:nvPr/>
        </p:nvSpPr>
        <p:spPr>
          <a:xfrm>
            <a:off x="3602516" y="4801885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accent1"/>
                </a:solidFill>
              </a:rPr>
              <a:t>FlatMap</a:t>
            </a:r>
            <a:endParaRPr lang="en-US" i="1" dirty="0">
              <a:solidFill>
                <a:schemeClr val="accent1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E72BBDE-686E-EA40-BC50-763AA7D14069}"/>
              </a:ext>
            </a:extLst>
          </p:cNvPr>
          <p:cNvCxnSpPr>
            <a:cxnSpLocks/>
          </p:cNvCxnSpPr>
          <p:nvPr/>
        </p:nvCxnSpPr>
        <p:spPr>
          <a:xfrm flipV="1">
            <a:off x="3317448" y="5102905"/>
            <a:ext cx="18667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4AB942-A010-B246-898F-C99A99F9A8D1}"/>
              </a:ext>
            </a:extLst>
          </p:cNvPr>
          <p:cNvCxnSpPr>
            <a:cxnSpLocks/>
            <a:stCxn id="5" idx="7"/>
          </p:cNvCxnSpPr>
          <p:nvPr/>
        </p:nvCxnSpPr>
        <p:spPr>
          <a:xfrm flipV="1">
            <a:off x="7576050" y="2183529"/>
            <a:ext cx="1365329" cy="1051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2B14262-6DE0-5C49-B6E9-26CED82BE7FF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7681492" y="3489439"/>
            <a:ext cx="13479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E1FEF75-1A67-4147-B9BA-D17F3FEE4808}"/>
              </a:ext>
            </a:extLst>
          </p:cNvPr>
          <p:cNvCxnSpPr>
            <a:cxnSpLocks/>
            <a:stCxn id="5" idx="5"/>
          </p:cNvCxnSpPr>
          <p:nvPr/>
        </p:nvCxnSpPr>
        <p:spPr>
          <a:xfrm>
            <a:off x="7576050" y="3743997"/>
            <a:ext cx="1453352" cy="1046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riangle 44">
            <a:extLst>
              <a:ext uri="{FF2B5EF4-FFF2-40B4-BE49-F238E27FC236}">
                <a16:creationId xmlns:a16="http://schemas.microsoft.com/office/drawing/2014/main" id="{ACC7B6FA-0248-0C4E-8A9D-CC8A3950BDE3}"/>
              </a:ext>
            </a:extLst>
          </p:cNvPr>
          <p:cNvSpPr/>
          <p:nvPr/>
        </p:nvSpPr>
        <p:spPr>
          <a:xfrm>
            <a:off x="9009399" y="1889291"/>
            <a:ext cx="546538" cy="465083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riangle 45">
            <a:extLst>
              <a:ext uri="{FF2B5EF4-FFF2-40B4-BE49-F238E27FC236}">
                <a16:creationId xmlns:a16="http://schemas.microsoft.com/office/drawing/2014/main" id="{E609E815-F426-FA4A-8239-C4FDF12AA47D}"/>
              </a:ext>
            </a:extLst>
          </p:cNvPr>
          <p:cNvSpPr/>
          <p:nvPr/>
        </p:nvSpPr>
        <p:spPr>
          <a:xfrm>
            <a:off x="9007639" y="3234881"/>
            <a:ext cx="546538" cy="465083"/>
          </a:xfrm>
          <a:prstGeom prst="triangl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riangle 46">
            <a:extLst>
              <a:ext uri="{FF2B5EF4-FFF2-40B4-BE49-F238E27FC236}">
                <a16:creationId xmlns:a16="http://schemas.microsoft.com/office/drawing/2014/main" id="{44582F54-721F-1844-93AD-8A4F57153FA3}"/>
              </a:ext>
            </a:extLst>
          </p:cNvPr>
          <p:cNvSpPr/>
          <p:nvPr/>
        </p:nvSpPr>
        <p:spPr>
          <a:xfrm>
            <a:off x="9003375" y="4580471"/>
            <a:ext cx="546538" cy="465083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DAE8CF3-DE40-4D46-9A01-B38D9B44203E}"/>
              </a:ext>
            </a:extLst>
          </p:cNvPr>
          <p:cNvSpPr txBox="1"/>
          <p:nvPr/>
        </p:nvSpPr>
        <p:spPr>
          <a:xfrm>
            <a:off x="7042118" y="4801885"/>
            <a:ext cx="13319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accent1"/>
                </a:solidFill>
              </a:rPr>
              <a:t>keyBy</a:t>
            </a:r>
            <a:r>
              <a:rPr lang="en-US" i="1" dirty="0">
                <a:solidFill>
                  <a:schemeClr val="accent1"/>
                </a:solidFill>
              </a:rPr>
              <a:t>:</a:t>
            </a:r>
          </a:p>
          <a:p>
            <a:r>
              <a:rPr lang="en-US" i="1" dirty="0" err="1">
                <a:solidFill>
                  <a:schemeClr val="accent1"/>
                </a:solidFill>
              </a:rPr>
              <a:t>Cc_Type</a:t>
            </a:r>
            <a:r>
              <a:rPr lang="en-US" i="1" dirty="0">
                <a:solidFill>
                  <a:schemeClr val="accent1"/>
                </a:solidFill>
              </a:rPr>
              <a:t> | </a:t>
            </a:r>
            <a:r>
              <a:rPr lang="en-US" i="1" dirty="0" err="1">
                <a:solidFill>
                  <a:schemeClr val="accent1"/>
                </a:solidFill>
              </a:rPr>
              <a:t>fx</a:t>
            </a:r>
            <a:endParaRPr lang="en-US" i="1" dirty="0">
              <a:solidFill>
                <a:schemeClr val="accent1"/>
              </a:solidFill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60DA041-95DA-204D-BF89-92E3EFB3619B}"/>
              </a:ext>
            </a:extLst>
          </p:cNvPr>
          <p:cNvCxnSpPr>
            <a:cxnSpLocks/>
          </p:cNvCxnSpPr>
          <p:nvPr/>
        </p:nvCxnSpPr>
        <p:spPr>
          <a:xfrm flipV="1">
            <a:off x="6562452" y="5102905"/>
            <a:ext cx="18667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61179F2-1CA3-7749-AE4F-98CD26946507}"/>
              </a:ext>
            </a:extLst>
          </p:cNvPr>
          <p:cNvSpPr txBox="1"/>
          <p:nvPr/>
        </p:nvSpPr>
        <p:spPr>
          <a:xfrm>
            <a:off x="9631934" y="1921777"/>
            <a:ext cx="20722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Sum:</a:t>
            </a:r>
          </a:p>
          <a:p>
            <a:r>
              <a:rPr lang="en-US" sz="1000" dirty="0"/>
              <a:t>”</a:t>
            </a:r>
            <a:r>
              <a:rPr lang="en-US" sz="1000" dirty="0" err="1"/>
              <a:t>Revolut</a:t>
            </a:r>
            <a:r>
              <a:rPr lang="en-US" sz="1000" dirty="0"/>
              <a:t>” | CHF | EURO | 3’152.210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7A0FB9B-2122-9F49-B7E9-74E82555FA74}"/>
              </a:ext>
            </a:extLst>
          </p:cNvPr>
          <p:cNvSpPr txBox="1"/>
          <p:nvPr/>
        </p:nvSpPr>
        <p:spPr>
          <a:xfrm>
            <a:off x="9749402" y="3289384"/>
            <a:ext cx="20722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Sum:</a:t>
            </a:r>
          </a:p>
          <a:p>
            <a:r>
              <a:rPr lang="en-US" sz="1000" dirty="0"/>
              <a:t>”Maestro” | USD | EUR | 852.75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A466C74-ECE4-814D-8D15-796AC28CF279}"/>
              </a:ext>
            </a:extLst>
          </p:cNvPr>
          <p:cNvSpPr txBox="1"/>
          <p:nvPr/>
        </p:nvSpPr>
        <p:spPr>
          <a:xfrm>
            <a:off x="9699998" y="4612957"/>
            <a:ext cx="20722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Sum:</a:t>
            </a:r>
          </a:p>
          <a:p>
            <a:r>
              <a:rPr lang="en-US" sz="1000" dirty="0"/>
              <a:t>”Maestro” | USD | CHF | 1’652.27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66874C2B-3BED-864D-9322-5AD79F642CE0}"/>
              </a:ext>
            </a:extLst>
          </p:cNvPr>
          <p:cNvSpPr txBox="1">
            <a:spLocks/>
          </p:cNvSpPr>
          <p:nvPr/>
        </p:nvSpPr>
        <p:spPr>
          <a:xfrm>
            <a:off x="548640" y="616688"/>
            <a:ext cx="11094720" cy="556931"/>
          </a:xfrm>
        </p:spPr>
        <p:txBody>
          <a:bodyPr/>
          <a:lstStyle>
            <a:lvl1pPr algn="ctr" defTabSz="457189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0" i="0" kern="1200" spc="-100" baseline="0">
                <a:solidFill>
                  <a:schemeClr val="tx2"/>
                </a:solidFill>
                <a:latin typeface="Roboto Light" charset="0"/>
                <a:ea typeface="+mj-ea"/>
                <a:cs typeface="Calibri Light"/>
              </a:defRPr>
            </a:lvl1pPr>
          </a:lstStyle>
          <a:p>
            <a:pPr algn="l"/>
            <a:r>
              <a:rPr lang="en-US" dirty="0"/>
              <a:t>Use Case: 2 – logical Data Flow</a:t>
            </a:r>
          </a:p>
        </p:txBody>
      </p:sp>
    </p:spTree>
    <p:extLst>
      <p:ext uri="{BB962C8B-B14F-4D97-AF65-F5344CB8AC3E}">
        <p14:creationId xmlns:p14="http://schemas.microsoft.com/office/powerpoint/2010/main" val="2685428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00E7D-18D3-E543-9276-2E948EA26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EC707E-83DC-BB4C-88CF-C3A99F9C2735}"/>
              </a:ext>
            </a:extLst>
          </p:cNvPr>
          <p:cNvSpPr/>
          <p:nvPr/>
        </p:nvSpPr>
        <p:spPr>
          <a:xfrm>
            <a:off x="2349064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4CA457-8A0E-0E48-93BC-5B7FA51E8F58}"/>
              </a:ext>
            </a:extLst>
          </p:cNvPr>
          <p:cNvSpPr/>
          <p:nvPr/>
        </p:nvSpPr>
        <p:spPr>
          <a:xfrm>
            <a:off x="2723026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C07CE1-D450-D540-B322-C9BE1C20AC76}"/>
              </a:ext>
            </a:extLst>
          </p:cNvPr>
          <p:cNvSpPr/>
          <p:nvPr/>
        </p:nvSpPr>
        <p:spPr>
          <a:xfrm>
            <a:off x="3096988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AC8292-954B-E345-AA10-1F9B0C3C8887}"/>
              </a:ext>
            </a:extLst>
          </p:cNvPr>
          <p:cNvSpPr/>
          <p:nvPr/>
        </p:nvSpPr>
        <p:spPr>
          <a:xfrm>
            <a:off x="3470950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5D188C-420B-9340-856B-63E4D07B018A}"/>
              </a:ext>
            </a:extLst>
          </p:cNvPr>
          <p:cNvSpPr/>
          <p:nvPr/>
        </p:nvSpPr>
        <p:spPr>
          <a:xfrm>
            <a:off x="3844912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0383D5-E1D9-2D4D-B9B0-B178D88BFBBB}"/>
              </a:ext>
            </a:extLst>
          </p:cNvPr>
          <p:cNvSpPr/>
          <p:nvPr/>
        </p:nvSpPr>
        <p:spPr>
          <a:xfrm>
            <a:off x="2578996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5BD58E-2963-D74C-B03D-67177F1A951B}"/>
              </a:ext>
            </a:extLst>
          </p:cNvPr>
          <p:cNvSpPr/>
          <p:nvPr/>
        </p:nvSpPr>
        <p:spPr>
          <a:xfrm>
            <a:off x="2952958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15E8B1-61D6-1A43-BD29-D7252FEC732B}"/>
              </a:ext>
            </a:extLst>
          </p:cNvPr>
          <p:cNvSpPr/>
          <p:nvPr/>
        </p:nvSpPr>
        <p:spPr>
          <a:xfrm>
            <a:off x="3326923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426266-287A-6E4F-98AE-455DBE21C48F}"/>
              </a:ext>
            </a:extLst>
          </p:cNvPr>
          <p:cNvSpPr txBox="1"/>
          <p:nvPr/>
        </p:nvSpPr>
        <p:spPr>
          <a:xfrm>
            <a:off x="349860" y="4588486"/>
            <a:ext cx="17841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FX rates:</a:t>
            </a:r>
            <a:br>
              <a:rPr lang="en-US" dirty="0"/>
            </a:br>
            <a:r>
              <a:rPr lang="en-US" sz="1400" i="1" dirty="0" err="1"/>
              <a:t>KafkaJsonProducer_fx</a:t>
            </a:r>
            <a:endParaRPr lang="en-US" i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741F07-F71C-C742-BC46-F3DD46EF18C4}"/>
              </a:ext>
            </a:extLst>
          </p:cNvPr>
          <p:cNvSpPr/>
          <p:nvPr/>
        </p:nvSpPr>
        <p:spPr>
          <a:xfrm>
            <a:off x="234906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B41A20-8313-314E-9F32-EA21B84DF26C}"/>
              </a:ext>
            </a:extLst>
          </p:cNvPr>
          <p:cNvSpPr/>
          <p:nvPr/>
        </p:nvSpPr>
        <p:spPr>
          <a:xfrm>
            <a:off x="358714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404F53C-8296-A848-A49D-C4ECA66FED59}"/>
              </a:ext>
            </a:extLst>
          </p:cNvPr>
          <p:cNvSpPr/>
          <p:nvPr/>
        </p:nvSpPr>
        <p:spPr>
          <a:xfrm>
            <a:off x="379348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E2262B1-046A-A046-BB4A-94DC5F68C0B4}"/>
              </a:ext>
            </a:extLst>
          </p:cNvPr>
          <p:cNvSpPr/>
          <p:nvPr/>
        </p:nvSpPr>
        <p:spPr>
          <a:xfrm>
            <a:off x="255541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3E1D53-C10B-1D41-83EA-6E1BC9459151}"/>
              </a:ext>
            </a:extLst>
          </p:cNvPr>
          <p:cNvSpPr/>
          <p:nvPr/>
        </p:nvSpPr>
        <p:spPr>
          <a:xfrm>
            <a:off x="2968102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ECDAD54-B201-F54C-924E-156A864AB7EA}"/>
              </a:ext>
            </a:extLst>
          </p:cNvPr>
          <p:cNvSpPr/>
          <p:nvPr/>
        </p:nvSpPr>
        <p:spPr>
          <a:xfrm>
            <a:off x="338079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E755D54-B1B3-3C4B-96C3-ADFB1EAA9CF2}"/>
              </a:ext>
            </a:extLst>
          </p:cNvPr>
          <p:cNvSpPr txBox="1"/>
          <p:nvPr/>
        </p:nvSpPr>
        <p:spPr>
          <a:xfrm>
            <a:off x="349860" y="5309909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7A28594C-6ADA-1645-8991-662A4DCB3F5C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4793398" y="2677862"/>
            <a:ext cx="4436789" cy="2143300"/>
          </a:xfrm>
          <a:prstGeom prst="bentConnector3">
            <a:avLst>
              <a:gd name="adj1" fmla="val 99984"/>
            </a:avLst>
          </a:prstGeom>
          <a:ln w="57150" cap="flat"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2F53D12-926A-5749-B943-8755C51899E9}"/>
              </a:ext>
            </a:extLst>
          </p:cNvPr>
          <p:cNvCxnSpPr>
            <a:cxnSpLocks/>
            <a:stCxn id="27" idx="3"/>
            <a:endCxn id="23" idx="2"/>
          </p:cNvCxnSpPr>
          <p:nvPr/>
        </p:nvCxnSpPr>
        <p:spPr>
          <a:xfrm flipV="1">
            <a:off x="4860724" y="2677862"/>
            <a:ext cx="4581718" cy="2828126"/>
          </a:xfrm>
          <a:prstGeom prst="bentConnector2">
            <a:avLst/>
          </a:prstGeom>
          <a:ln w="57150" cap="flat">
            <a:solidFill>
              <a:schemeClr val="accent2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CD7101A6-E722-874A-BA63-C47144BB6714}"/>
              </a:ext>
            </a:extLst>
          </p:cNvPr>
          <p:cNvSpPr/>
          <p:nvPr/>
        </p:nvSpPr>
        <p:spPr>
          <a:xfrm>
            <a:off x="8722442" y="1597862"/>
            <a:ext cx="144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ctr"/>
            <a:r>
              <a:rPr lang="en-US" sz="1600" dirty="0">
                <a:solidFill>
                  <a:srgbClr val="E7E6E6">
                    <a:lumMod val="75000"/>
                  </a:srgbClr>
                </a:solidFill>
              </a:rPr>
              <a:t>UC 3</a:t>
            </a:r>
          </a:p>
          <a:p>
            <a:pPr algn="ctr"/>
            <a:r>
              <a:rPr lang="en-US" sz="2400" dirty="0">
                <a:solidFill>
                  <a:schemeClr val="accent1"/>
                </a:solidFill>
              </a:rPr>
              <a:t>JOIN</a:t>
            </a:r>
          </a:p>
          <a:p>
            <a:pPr algn="ctr"/>
            <a:r>
              <a:rPr lang="en-US" sz="1400" i="1" dirty="0">
                <a:solidFill>
                  <a:schemeClr val="tx1"/>
                </a:solidFill>
              </a:rPr>
              <a:t>FX &amp; TRX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74E01870-B497-7944-9AF5-01AC135DA2F7}"/>
              </a:ext>
            </a:extLst>
          </p:cNvPr>
          <p:cNvCxnSpPr>
            <a:cxnSpLocks/>
            <a:stCxn id="23" idx="0"/>
          </p:cNvCxnSpPr>
          <p:nvPr/>
        </p:nvCxnSpPr>
        <p:spPr>
          <a:xfrm rot="16200000" flipH="1" flipV="1">
            <a:off x="5687684" y="-80678"/>
            <a:ext cx="2076218" cy="5433298"/>
          </a:xfrm>
          <a:prstGeom prst="bentConnector4">
            <a:avLst>
              <a:gd name="adj1" fmla="val -16072"/>
              <a:gd name="adj2" fmla="val 109430"/>
            </a:avLst>
          </a:prstGeom>
          <a:ln w="57150" cap="flat">
            <a:solidFill>
              <a:schemeClr val="accent6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84789281-955B-5F43-B03C-00BF31F1C1A7}"/>
              </a:ext>
            </a:extLst>
          </p:cNvPr>
          <p:cNvSpPr/>
          <p:nvPr/>
        </p:nvSpPr>
        <p:spPr>
          <a:xfrm>
            <a:off x="3999828" y="2477279"/>
            <a:ext cx="1591500" cy="35945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800" dirty="0">
                <a:solidFill>
                  <a:srgbClr val="FF0000"/>
                </a:solidFill>
              </a:rPr>
              <a:t>Kafka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B92A61-163A-9C45-8E23-6FF4BFDF30BE}"/>
              </a:ext>
            </a:extLst>
          </p:cNvPr>
          <p:cNvSpPr txBox="1"/>
          <p:nvPr/>
        </p:nvSpPr>
        <p:spPr>
          <a:xfrm>
            <a:off x="4009144" y="4667273"/>
            <a:ext cx="784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fx</a:t>
            </a:r>
            <a:endParaRPr lang="en-US" sz="1400" i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FA87497-4D15-A24D-9B06-574C680615ED}"/>
              </a:ext>
            </a:extLst>
          </p:cNvPr>
          <p:cNvSpPr txBox="1"/>
          <p:nvPr/>
        </p:nvSpPr>
        <p:spPr>
          <a:xfrm>
            <a:off x="4009144" y="5352099"/>
            <a:ext cx="851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trx</a:t>
            </a:r>
            <a:endParaRPr lang="en-US" sz="1400" i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CEC4D0-8942-7246-9D35-DD90AD8CB326}"/>
              </a:ext>
            </a:extLst>
          </p:cNvPr>
          <p:cNvSpPr txBox="1"/>
          <p:nvPr/>
        </p:nvSpPr>
        <p:spPr>
          <a:xfrm>
            <a:off x="4009144" y="3881504"/>
            <a:ext cx="953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dirty="0" err="1"/>
              <a:t>FX</a:t>
            </a:r>
            <a:r>
              <a:rPr lang="en-US" sz="1400" i="1" dirty="0" err="1"/>
              <a:t>RiskCalc</a:t>
            </a:r>
            <a:endParaRPr lang="en-US" sz="1400" i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4D30359-0D37-EE4B-A0B3-E70906D4B378}"/>
              </a:ext>
            </a:extLst>
          </p:cNvPr>
          <p:cNvSpPr txBox="1"/>
          <p:nvPr/>
        </p:nvSpPr>
        <p:spPr>
          <a:xfrm>
            <a:off x="9561503" y="156235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Flink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890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D27C189-17B7-5C4F-990B-3A05E10644EA}"/>
                  </a:ext>
                </a:extLst>
              </p:cNvPr>
              <p:cNvSpPr/>
              <p:nvPr/>
            </p:nvSpPr>
            <p:spPr>
              <a:xfrm>
                <a:off x="4238553" y="3994144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D27C189-17B7-5C4F-990B-3A05E10644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8553" y="3994144"/>
                <a:ext cx="720000" cy="720000"/>
              </a:xfrm>
              <a:prstGeom prst="ellipse">
                <a:avLst/>
              </a:prstGeom>
              <a:blipFill>
                <a:blip r:embed="rId2"/>
                <a:stretch>
                  <a:fillRect l="-5085"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947B1014-C238-E94A-9B60-DFC4EA829F07}"/>
                  </a:ext>
                </a:extLst>
              </p:cNvPr>
              <p:cNvSpPr/>
              <p:nvPr/>
            </p:nvSpPr>
            <p:spPr>
              <a:xfrm>
                <a:off x="7549272" y="2530085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947B1014-C238-E94A-9B60-DFC4EA829F0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9272" y="2530085"/>
                <a:ext cx="720000" cy="720000"/>
              </a:xfrm>
              <a:prstGeom prst="ellipse">
                <a:avLst/>
              </a:prstGeom>
              <a:blipFill>
                <a:blip r:embed="rId3"/>
                <a:stretch>
                  <a:fillRect l="-3333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9DD4AD51-5C61-8449-9238-B96DF72A54A6}"/>
              </a:ext>
            </a:extLst>
          </p:cNvPr>
          <p:cNvSpPr/>
          <p:nvPr/>
        </p:nvSpPr>
        <p:spPr>
          <a:xfrm>
            <a:off x="2462115" y="3753705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40EE04-04D1-1744-BDB7-5E5FFBCD1167}"/>
              </a:ext>
            </a:extLst>
          </p:cNvPr>
          <p:cNvSpPr/>
          <p:nvPr/>
        </p:nvSpPr>
        <p:spPr>
          <a:xfrm>
            <a:off x="3700191" y="3753705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F9C394-C8DA-864C-A259-8126E22CF699}"/>
              </a:ext>
            </a:extLst>
          </p:cNvPr>
          <p:cNvSpPr/>
          <p:nvPr/>
        </p:nvSpPr>
        <p:spPr>
          <a:xfrm>
            <a:off x="3906535" y="3753705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CD2644-0D2A-224C-9588-B932B01B67BD}"/>
              </a:ext>
            </a:extLst>
          </p:cNvPr>
          <p:cNvSpPr/>
          <p:nvPr/>
        </p:nvSpPr>
        <p:spPr>
          <a:xfrm>
            <a:off x="2668461" y="3753705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F9DC04-E9BB-694A-BB95-A20144FD36FB}"/>
              </a:ext>
            </a:extLst>
          </p:cNvPr>
          <p:cNvSpPr/>
          <p:nvPr/>
        </p:nvSpPr>
        <p:spPr>
          <a:xfrm>
            <a:off x="3081153" y="3753705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29ED5C-2D04-4B44-9E15-EA1FB8D57293}"/>
              </a:ext>
            </a:extLst>
          </p:cNvPr>
          <p:cNvSpPr/>
          <p:nvPr/>
        </p:nvSpPr>
        <p:spPr>
          <a:xfrm>
            <a:off x="3493845" y="3753705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EBC72A-8A43-AF47-94E6-10676022678C}"/>
              </a:ext>
            </a:extLst>
          </p:cNvPr>
          <p:cNvSpPr txBox="1"/>
          <p:nvPr/>
        </p:nvSpPr>
        <p:spPr>
          <a:xfrm>
            <a:off x="309084" y="4061757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2D8FA4-FAEE-724B-897E-1B3EA7DFF339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4958553" y="4354144"/>
            <a:ext cx="27240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9DD6A0-E8F0-A54E-91A5-66449155D463}"/>
              </a:ext>
            </a:extLst>
          </p:cNvPr>
          <p:cNvCxnSpPr>
            <a:cxnSpLocks/>
          </p:cNvCxnSpPr>
          <p:nvPr/>
        </p:nvCxnSpPr>
        <p:spPr>
          <a:xfrm flipV="1">
            <a:off x="2371837" y="4354144"/>
            <a:ext cx="186671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iangle 19">
            <a:extLst>
              <a:ext uri="{FF2B5EF4-FFF2-40B4-BE49-F238E27FC236}">
                <a16:creationId xmlns:a16="http://schemas.microsoft.com/office/drawing/2014/main" id="{9CB24993-C258-1B40-B635-A1343B36C0F8}"/>
              </a:ext>
            </a:extLst>
          </p:cNvPr>
          <p:cNvSpPr/>
          <p:nvPr/>
        </p:nvSpPr>
        <p:spPr>
          <a:xfrm>
            <a:off x="5193938" y="3828622"/>
            <a:ext cx="546538" cy="465083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C22993CF-8EC6-FB43-8512-489C00EB15D5}"/>
              </a:ext>
            </a:extLst>
          </p:cNvPr>
          <p:cNvSpPr/>
          <p:nvPr/>
        </p:nvSpPr>
        <p:spPr>
          <a:xfrm>
            <a:off x="5849184" y="3828622"/>
            <a:ext cx="546538" cy="465083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D4077924-EB22-FE42-BD30-DB137CA008FD}"/>
              </a:ext>
            </a:extLst>
          </p:cNvPr>
          <p:cNvSpPr/>
          <p:nvPr/>
        </p:nvSpPr>
        <p:spPr>
          <a:xfrm>
            <a:off x="6855792" y="3828622"/>
            <a:ext cx="546538" cy="465083"/>
          </a:xfrm>
          <a:prstGeom prst="triangl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C6EACA-65ED-3E48-B07F-0D552F147A3E}"/>
              </a:ext>
            </a:extLst>
          </p:cNvPr>
          <p:cNvSpPr txBox="1"/>
          <p:nvPr/>
        </p:nvSpPr>
        <p:spPr>
          <a:xfrm>
            <a:off x="2269045" y="5084655"/>
            <a:ext cx="2072299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{</a:t>
            </a:r>
          </a:p>
          <a:p>
            <a:r>
              <a:rPr lang="en-US" sz="1000" dirty="0"/>
              <a:t>   "timestamp":1566829043004,</a:t>
            </a:r>
          </a:p>
          <a:p>
            <a:r>
              <a:rPr lang="en-US" sz="1000" dirty="0"/>
              <a:t>   "cc_id":"5123-5985-1943-6358",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cc_type":"Maestro</a:t>
            </a:r>
            <a:r>
              <a:rPr lang="en-US" sz="1000" dirty="0"/>
              <a:t>",</a:t>
            </a:r>
          </a:p>
          <a:p>
            <a:r>
              <a:rPr lang="en-US" sz="1000" dirty="0"/>
              <a:t>   "shop_id":3,</a:t>
            </a:r>
          </a:p>
          <a:p>
            <a:r>
              <a:rPr lang="en-US" sz="1000" dirty="0"/>
              <a:t>   "shop_name":"</a:t>
            </a:r>
            <a:r>
              <a:rPr lang="en-US" sz="1000" dirty="0" err="1"/>
              <a:t>SihlCity</a:t>
            </a:r>
            <a:r>
              <a:rPr lang="en-US" sz="1000" dirty="0"/>
              <a:t>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</a:t>
            </a:r>
            <a:r>
              <a:rPr lang="en-US" sz="1000" dirty="0"/>
              <a:t>":"USD",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fx_account":"CHF</a:t>
            </a:r>
            <a:r>
              <a:rPr lang="en-US" sz="1000" dirty="0"/>
              <a:t>",</a:t>
            </a:r>
          </a:p>
          <a:p>
            <a:r>
              <a:rPr lang="en-US" sz="1000" dirty="0"/>
              <a:t>   "amount_orig":40.0</a:t>
            </a:r>
          </a:p>
          <a:p>
            <a:r>
              <a:rPr lang="en-US" sz="1000" dirty="0"/>
              <a:t>}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87B5C2-B225-524D-BEF9-E3B5B4EBAEDC}"/>
              </a:ext>
            </a:extLst>
          </p:cNvPr>
          <p:cNvCxnSpPr/>
          <p:nvPr/>
        </p:nvCxnSpPr>
        <p:spPr>
          <a:xfrm flipV="1">
            <a:off x="2245786" y="4228016"/>
            <a:ext cx="819601" cy="72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B52259E-F049-F047-9641-8F973E763581}"/>
              </a:ext>
            </a:extLst>
          </p:cNvPr>
          <p:cNvCxnSpPr>
            <a:cxnSpLocks/>
          </p:cNvCxnSpPr>
          <p:nvPr/>
        </p:nvCxnSpPr>
        <p:spPr>
          <a:xfrm flipH="1" flipV="1">
            <a:off x="3211188" y="4228017"/>
            <a:ext cx="915211" cy="7199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3375975-4494-B648-8588-D5D726DB8876}"/>
              </a:ext>
            </a:extLst>
          </p:cNvPr>
          <p:cNvSpPr txBox="1"/>
          <p:nvPr/>
        </p:nvSpPr>
        <p:spPr>
          <a:xfrm>
            <a:off x="5541364" y="5084383"/>
            <a:ext cx="1290186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Tuple :</a:t>
            </a:r>
          </a:p>
          <a:p>
            <a:r>
              <a:rPr lang="en-US" sz="1000" dirty="0" err="1"/>
              <a:t>fx</a:t>
            </a:r>
            <a:r>
              <a:rPr lang="en-US" sz="1000" dirty="0"/>
              <a:t>&amp; </a:t>
            </a:r>
            <a:r>
              <a:rPr lang="en-US" sz="1000" dirty="0" err="1"/>
              <a:t>fx_account</a:t>
            </a:r>
            <a:endParaRPr lang="en-US" sz="1000" dirty="0"/>
          </a:p>
          <a:p>
            <a:r>
              <a:rPr lang="en-US" sz="1000" dirty="0"/>
              <a:t>USD_CHF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0842B0-E028-AB43-B984-592AAF544584}"/>
              </a:ext>
            </a:extLst>
          </p:cNvPr>
          <p:cNvCxnSpPr>
            <a:cxnSpLocks/>
          </p:cNvCxnSpPr>
          <p:nvPr/>
        </p:nvCxnSpPr>
        <p:spPr>
          <a:xfrm flipV="1">
            <a:off x="5591669" y="4241906"/>
            <a:ext cx="429107" cy="7820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A3CA33B-BA9A-8A48-B450-E693F91116DD}"/>
              </a:ext>
            </a:extLst>
          </p:cNvPr>
          <p:cNvCxnSpPr>
            <a:cxnSpLocks/>
          </p:cNvCxnSpPr>
          <p:nvPr/>
        </p:nvCxnSpPr>
        <p:spPr>
          <a:xfrm flipH="1" flipV="1">
            <a:off x="6166578" y="4241908"/>
            <a:ext cx="409725" cy="7357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D35BED2-854A-B540-99B2-5014AE8B843B}"/>
              </a:ext>
            </a:extLst>
          </p:cNvPr>
          <p:cNvSpPr txBox="1"/>
          <p:nvPr/>
        </p:nvSpPr>
        <p:spPr>
          <a:xfrm>
            <a:off x="4119351" y="5666590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accent1"/>
                </a:solidFill>
              </a:rPr>
              <a:t>FlatMap</a:t>
            </a:r>
            <a:endParaRPr lang="en-US" i="1" dirty="0">
              <a:solidFill>
                <a:schemeClr val="accent1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E72BBDE-686E-EA40-BC50-763AA7D14069}"/>
              </a:ext>
            </a:extLst>
          </p:cNvPr>
          <p:cNvCxnSpPr>
            <a:cxnSpLocks/>
          </p:cNvCxnSpPr>
          <p:nvPr/>
        </p:nvCxnSpPr>
        <p:spPr>
          <a:xfrm flipV="1">
            <a:off x="3834283" y="5967610"/>
            <a:ext cx="18667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DAE8CF3-DE40-4D46-9A01-B38D9B44203E}"/>
              </a:ext>
            </a:extLst>
          </p:cNvPr>
          <p:cNvSpPr txBox="1"/>
          <p:nvPr/>
        </p:nvSpPr>
        <p:spPr>
          <a:xfrm>
            <a:off x="7549271" y="3326246"/>
            <a:ext cx="719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accent1"/>
                </a:solidFill>
              </a:rPr>
              <a:t>Join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60DA041-95DA-204D-BF89-92E3EFB3619B}"/>
              </a:ext>
            </a:extLst>
          </p:cNvPr>
          <p:cNvCxnSpPr>
            <a:cxnSpLocks/>
            <a:stCxn id="5" idx="6"/>
            <a:endCxn id="73" idx="2"/>
          </p:cNvCxnSpPr>
          <p:nvPr/>
        </p:nvCxnSpPr>
        <p:spPr>
          <a:xfrm>
            <a:off x="8269272" y="2890085"/>
            <a:ext cx="2560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16388A43-892F-FE4C-90D4-D5496E26DA14}"/>
              </a:ext>
            </a:extLst>
          </p:cNvPr>
          <p:cNvSpPr/>
          <p:nvPr/>
        </p:nvSpPr>
        <p:spPr>
          <a:xfrm>
            <a:off x="2450977" y="1170221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14A7CD7-39F2-E341-856B-F5576689135B}"/>
              </a:ext>
            </a:extLst>
          </p:cNvPr>
          <p:cNvSpPr/>
          <p:nvPr/>
        </p:nvSpPr>
        <p:spPr>
          <a:xfrm>
            <a:off x="2824939" y="1170221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1AE0494-7E91-6241-8251-4EF3F3E60492}"/>
              </a:ext>
            </a:extLst>
          </p:cNvPr>
          <p:cNvSpPr/>
          <p:nvPr/>
        </p:nvSpPr>
        <p:spPr>
          <a:xfrm>
            <a:off x="3198901" y="1170221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03C70FA-4DD3-F644-AB88-8ED9F244AC79}"/>
              </a:ext>
            </a:extLst>
          </p:cNvPr>
          <p:cNvSpPr/>
          <p:nvPr/>
        </p:nvSpPr>
        <p:spPr>
          <a:xfrm>
            <a:off x="3572863" y="1170221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A7A3687-C988-4241-94E6-12A0DB4734FC}"/>
              </a:ext>
            </a:extLst>
          </p:cNvPr>
          <p:cNvSpPr/>
          <p:nvPr/>
        </p:nvSpPr>
        <p:spPr>
          <a:xfrm>
            <a:off x="3946825" y="1170221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B2570A7-6AB7-8249-A686-2B1A8371887A}"/>
              </a:ext>
            </a:extLst>
          </p:cNvPr>
          <p:cNvSpPr/>
          <p:nvPr/>
        </p:nvSpPr>
        <p:spPr>
          <a:xfrm>
            <a:off x="2680909" y="1170221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AA8C61E-BE78-9C46-94EF-8AAAF9C6C595}"/>
              </a:ext>
            </a:extLst>
          </p:cNvPr>
          <p:cNvSpPr/>
          <p:nvPr/>
        </p:nvSpPr>
        <p:spPr>
          <a:xfrm>
            <a:off x="3054871" y="1170221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317FECC-5D19-9149-9ED9-7FC19724AECD}"/>
              </a:ext>
            </a:extLst>
          </p:cNvPr>
          <p:cNvSpPr/>
          <p:nvPr/>
        </p:nvSpPr>
        <p:spPr>
          <a:xfrm>
            <a:off x="3428836" y="1170221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E37B84E-7EB5-2D45-AE56-FFAD27EFCDD4}"/>
              </a:ext>
            </a:extLst>
          </p:cNvPr>
          <p:cNvSpPr txBox="1"/>
          <p:nvPr/>
        </p:nvSpPr>
        <p:spPr>
          <a:xfrm>
            <a:off x="431895" y="1147834"/>
            <a:ext cx="17841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FX rates:</a:t>
            </a:r>
            <a:br>
              <a:rPr lang="en-US" dirty="0"/>
            </a:br>
            <a:r>
              <a:rPr lang="en-US" sz="1400" i="1" dirty="0" err="1"/>
              <a:t>KafkaJsonProducer_fx</a:t>
            </a:r>
            <a:endParaRPr lang="en-US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F5CE88E8-1EC6-4848-86E4-D5B0F2F8E850}"/>
                  </a:ext>
                </a:extLst>
              </p:cNvPr>
              <p:cNvSpPr/>
              <p:nvPr/>
            </p:nvSpPr>
            <p:spPr>
              <a:xfrm>
                <a:off x="4239312" y="1433048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F5CE88E8-1EC6-4848-86E4-D5B0F2F8E8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9312" y="1433048"/>
                <a:ext cx="720000" cy="720000"/>
              </a:xfrm>
              <a:prstGeom prst="ellipse">
                <a:avLst/>
              </a:prstGeom>
              <a:blipFill>
                <a:blip r:embed="rId4"/>
                <a:stretch>
                  <a:fillRect l="-3390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75B42EA-B028-4442-BCBD-801C16C03A04}"/>
              </a:ext>
            </a:extLst>
          </p:cNvPr>
          <p:cNvCxnSpPr>
            <a:cxnSpLocks/>
            <a:stCxn id="55" idx="6"/>
          </p:cNvCxnSpPr>
          <p:nvPr/>
        </p:nvCxnSpPr>
        <p:spPr>
          <a:xfrm>
            <a:off x="4959312" y="1793048"/>
            <a:ext cx="25197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1657DF5-FB01-4D4B-A654-155167DA54F5}"/>
              </a:ext>
            </a:extLst>
          </p:cNvPr>
          <p:cNvCxnSpPr>
            <a:cxnSpLocks/>
          </p:cNvCxnSpPr>
          <p:nvPr/>
        </p:nvCxnSpPr>
        <p:spPr>
          <a:xfrm flipV="1">
            <a:off x="2372596" y="1793048"/>
            <a:ext cx="186671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CCE61E2F-3EEF-9D46-A3B6-4512113D2DCF}"/>
              </a:ext>
            </a:extLst>
          </p:cNvPr>
          <p:cNvSpPr/>
          <p:nvPr/>
        </p:nvSpPr>
        <p:spPr>
          <a:xfrm>
            <a:off x="5106132" y="1400295"/>
            <a:ext cx="270000" cy="27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94E47FF-C164-F749-A098-FD2E7F2D9744}"/>
              </a:ext>
            </a:extLst>
          </p:cNvPr>
          <p:cNvSpPr/>
          <p:nvPr/>
        </p:nvSpPr>
        <p:spPr>
          <a:xfrm>
            <a:off x="5411844" y="1400295"/>
            <a:ext cx="270000" cy="27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AAD6232B-A6DF-2043-A7A2-EE652E562673}"/>
              </a:ext>
            </a:extLst>
          </p:cNvPr>
          <p:cNvSpPr/>
          <p:nvPr/>
        </p:nvSpPr>
        <p:spPr>
          <a:xfrm>
            <a:off x="5701792" y="1400295"/>
            <a:ext cx="270000" cy="270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4B400B80-9907-F645-88B4-1CD53F3EF831}"/>
              </a:ext>
            </a:extLst>
          </p:cNvPr>
          <p:cNvSpPr/>
          <p:nvPr/>
        </p:nvSpPr>
        <p:spPr>
          <a:xfrm>
            <a:off x="6031153" y="1400295"/>
            <a:ext cx="270000" cy="2700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48E620D-CB85-DE4D-B186-BDC629F48551}"/>
              </a:ext>
            </a:extLst>
          </p:cNvPr>
          <p:cNvSpPr/>
          <p:nvPr/>
        </p:nvSpPr>
        <p:spPr>
          <a:xfrm>
            <a:off x="6549704" y="1400295"/>
            <a:ext cx="270000" cy="27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16D3F6F1-A5BE-CB4C-9C7A-BE9CA7A8758F}"/>
              </a:ext>
            </a:extLst>
          </p:cNvPr>
          <p:cNvSpPr/>
          <p:nvPr/>
        </p:nvSpPr>
        <p:spPr>
          <a:xfrm>
            <a:off x="6910596" y="1400295"/>
            <a:ext cx="270000" cy="27000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AC6B0B8-7520-9846-9A5B-423E956F6B4B}"/>
              </a:ext>
            </a:extLst>
          </p:cNvPr>
          <p:cNvSpPr/>
          <p:nvPr/>
        </p:nvSpPr>
        <p:spPr>
          <a:xfrm>
            <a:off x="8904095" y="2453925"/>
            <a:ext cx="360000" cy="3600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2F07B8FC-7C2B-0A45-8C3E-5937EDF1938D}"/>
              </a:ext>
            </a:extLst>
          </p:cNvPr>
          <p:cNvSpPr/>
          <p:nvPr/>
        </p:nvSpPr>
        <p:spPr>
          <a:xfrm>
            <a:off x="9583603" y="2453925"/>
            <a:ext cx="36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F917573B-0FF2-8547-9DA3-4AA77D42690D}"/>
              </a:ext>
            </a:extLst>
          </p:cNvPr>
          <p:cNvCxnSpPr>
            <a:cxnSpLocks/>
            <a:stCxn id="60" idx="4"/>
            <a:endCxn id="5" idx="1"/>
          </p:cNvCxnSpPr>
          <p:nvPr/>
        </p:nvCxnSpPr>
        <p:spPr>
          <a:xfrm>
            <a:off x="6166153" y="1670295"/>
            <a:ext cx="1488561" cy="965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B5B2EF-65F8-CD48-B7F7-3BE04F2226B3}"/>
              </a:ext>
            </a:extLst>
          </p:cNvPr>
          <p:cNvCxnSpPr>
            <a:cxnSpLocks/>
            <a:stCxn id="21" idx="5"/>
            <a:endCxn id="5" idx="3"/>
          </p:cNvCxnSpPr>
          <p:nvPr/>
        </p:nvCxnSpPr>
        <p:spPr>
          <a:xfrm flipV="1">
            <a:off x="6259088" y="3144643"/>
            <a:ext cx="1395626" cy="916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C83AA8B8-EF39-1349-9A00-EF71DFBCF7E0}"/>
              </a:ext>
            </a:extLst>
          </p:cNvPr>
          <p:cNvSpPr txBox="1"/>
          <p:nvPr/>
        </p:nvSpPr>
        <p:spPr>
          <a:xfrm>
            <a:off x="2275650" y="2209864"/>
            <a:ext cx="207229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{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fx_target":”CHF</a:t>
            </a:r>
            <a:r>
              <a:rPr lang="en-US" sz="1000" dirty="0"/>
              <a:t>",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</a:t>
            </a:r>
            <a:r>
              <a:rPr lang="en-US" sz="1000" dirty="0"/>
              <a:t>":”USD",</a:t>
            </a:r>
          </a:p>
          <a:p>
            <a:r>
              <a:rPr lang="en-US" sz="1000" dirty="0"/>
              <a:t>   "fx_rate":1.12,</a:t>
            </a:r>
          </a:p>
          <a:p>
            <a:r>
              <a:rPr lang="en-US" sz="1000" dirty="0"/>
              <a:t>   "timestamp": 1566829043001</a:t>
            </a:r>
          </a:p>
          <a:p>
            <a:r>
              <a:rPr lang="en-US" sz="1000" dirty="0"/>
              <a:t>}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608F335-4BCF-3C43-96D5-C9530A59DB02}"/>
              </a:ext>
            </a:extLst>
          </p:cNvPr>
          <p:cNvSpPr txBox="1"/>
          <p:nvPr/>
        </p:nvSpPr>
        <p:spPr>
          <a:xfrm>
            <a:off x="8270504" y="3314638"/>
            <a:ext cx="2072299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{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fx</a:t>
            </a:r>
            <a:r>
              <a:rPr lang="en-US" sz="1000" dirty="0"/>
              <a:t>":{</a:t>
            </a:r>
          </a:p>
          <a:p>
            <a:r>
              <a:rPr lang="en-US" sz="1000" dirty="0"/>
              <a:t>      "</a:t>
            </a:r>
            <a:r>
              <a:rPr lang="en-US" sz="1000" dirty="0" err="1"/>
              <a:t>fx_target":"CHF</a:t>
            </a:r>
            <a:r>
              <a:rPr lang="en-US" sz="1000" dirty="0"/>
              <a:t>",</a:t>
            </a:r>
          </a:p>
          <a:p>
            <a:r>
              <a:rPr lang="en-US" sz="1000" dirty="0"/>
              <a:t>      "</a:t>
            </a:r>
            <a:r>
              <a:rPr lang="en-US" sz="1000" dirty="0" err="1"/>
              <a:t>fx</a:t>
            </a:r>
            <a:r>
              <a:rPr lang="en-US" sz="1000" dirty="0"/>
              <a:t>":"USD",</a:t>
            </a:r>
          </a:p>
          <a:p>
            <a:r>
              <a:rPr lang="en-US" sz="1000" dirty="0"/>
              <a:t>      "fx_rate":1.12,</a:t>
            </a:r>
          </a:p>
          <a:p>
            <a:r>
              <a:rPr lang="en-US" sz="1000" dirty="0"/>
              <a:t>      "timestamp":1566829043001</a:t>
            </a:r>
          </a:p>
          <a:p>
            <a:r>
              <a:rPr lang="en-US" sz="1000" dirty="0"/>
              <a:t>   },</a:t>
            </a:r>
          </a:p>
          <a:p>
            <a:r>
              <a:rPr lang="en-US" sz="1000" dirty="0"/>
              <a:t>   "</a:t>
            </a:r>
            <a:r>
              <a:rPr lang="en-US" sz="1000" dirty="0" err="1"/>
              <a:t>trx</a:t>
            </a:r>
            <a:r>
              <a:rPr lang="en-US" sz="1000" dirty="0"/>
              <a:t>":{</a:t>
            </a:r>
          </a:p>
          <a:p>
            <a:r>
              <a:rPr lang="en-US" sz="1000" dirty="0"/>
              <a:t>      "timestamp":1566829043004,</a:t>
            </a:r>
          </a:p>
          <a:p>
            <a:r>
              <a:rPr lang="en-US" sz="1000" dirty="0"/>
              <a:t>      "cc_id":"5123-5985-1943-6358",</a:t>
            </a:r>
          </a:p>
          <a:p>
            <a:r>
              <a:rPr lang="en-US" sz="1000" dirty="0"/>
              <a:t>      "</a:t>
            </a:r>
            <a:r>
              <a:rPr lang="en-US" sz="1000" dirty="0" err="1"/>
              <a:t>cc_type":"Maestro</a:t>
            </a:r>
            <a:r>
              <a:rPr lang="en-US" sz="1000" dirty="0"/>
              <a:t>",</a:t>
            </a:r>
          </a:p>
          <a:p>
            <a:r>
              <a:rPr lang="en-US" sz="1000" dirty="0"/>
              <a:t>      "shop_id":3,</a:t>
            </a:r>
          </a:p>
          <a:p>
            <a:r>
              <a:rPr lang="en-US" sz="1000" dirty="0"/>
              <a:t>      "shop_name":"</a:t>
            </a:r>
            <a:r>
              <a:rPr lang="en-US" sz="1000" dirty="0" err="1"/>
              <a:t>SihlCity</a:t>
            </a:r>
            <a:r>
              <a:rPr lang="en-US" sz="1000" dirty="0"/>
              <a:t>",</a:t>
            </a:r>
          </a:p>
          <a:p>
            <a:r>
              <a:rPr lang="en-US" sz="1000" dirty="0"/>
              <a:t>      "</a:t>
            </a:r>
            <a:r>
              <a:rPr lang="en-US" sz="1000" dirty="0" err="1"/>
              <a:t>fx</a:t>
            </a:r>
            <a:r>
              <a:rPr lang="en-US" sz="1000" dirty="0"/>
              <a:t>":"USD",</a:t>
            </a:r>
          </a:p>
          <a:p>
            <a:r>
              <a:rPr lang="en-US" sz="1000" dirty="0"/>
              <a:t>      "</a:t>
            </a:r>
            <a:r>
              <a:rPr lang="en-US" sz="1000" dirty="0" err="1"/>
              <a:t>fx_account":"CHF</a:t>
            </a:r>
            <a:r>
              <a:rPr lang="en-US" sz="1000" dirty="0"/>
              <a:t>",</a:t>
            </a:r>
          </a:p>
          <a:p>
            <a:r>
              <a:rPr lang="en-US" sz="1000" dirty="0"/>
              <a:t>      "amount_orig":40.0</a:t>
            </a:r>
          </a:p>
          <a:p>
            <a:r>
              <a:rPr lang="en-US" sz="1000" dirty="0"/>
              <a:t>   }</a:t>
            </a:r>
          </a:p>
          <a:p>
            <a:r>
              <a:rPr lang="en-US" sz="1000" dirty="0"/>
              <a:t>}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5267717F-86DC-ED46-AB0A-2E6AADA55BF6}"/>
              </a:ext>
            </a:extLst>
          </p:cNvPr>
          <p:cNvCxnSpPr>
            <a:cxnSpLocks/>
          </p:cNvCxnSpPr>
          <p:nvPr/>
        </p:nvCxnSpPr>
        <p:spPr>
          <a:xfrm flipV="1">
            <a:off x="2272438" y="1699354"/>
            <a:ext cx="738432" cy="507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9E5654A3-8F52-CB40-86D6-33C4ECEBB69D}"/>
              </a:ext>
            </a:extLst>
          </p:cNvPr>
          <p:cNvCxnSpPr>
            <a:cxnSpLocks/>
          </p:cNvCxnSpPr>
          <p:nvPr/>
        </p:nvCxnSpPr>
        <p:spPr>
          <a:xfrm flipH="1" flipV="1">
            <a:off x="3151874" y="1699356"/>
            <a:ext cx="811880" cy="5105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301D7817-2D9D-1343-B13A-4207F6B2F1C4}"/>
              </a:ext>
            </a:extLst>
          </p:cNvPr>
          <p:cNvCxnSpPr>
            <a:cxnSpLocks/>
          </p:cNvCxnSpPr>
          <p:nvPr/>
        </p:nvCxnSpPr>
        <p:spPr>
          <a:xfrm flipV="1">
            <a:off x="8282945" y="2807072"/>
            <a:ext cx="738432" cy="507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DB9E13C-F9CB-8446-89FD-BD40A68386E7}"/>
              </a:ext>
            </a:extLst>
          </p:cNvPr>
          <p:cNvCxnSpPr>
            <a:cxnSpLocks/>
          </p:cNvCxnSpPr>
          <p:nvPr/>
        </p:nvCxnSpPr>
        <p:spPr>
          <a:xfrm flipH="1" flipV="1">
            <a:off x="9162381" y="2807074"/>
            <a:ext cx="672468" cy="519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A5385B12-19A5-4640-B1EF-ECDFD2BD013F}"/>
                  </a:ext>
                </a:extLst>
              </p:cNvPr>
              <p:cNvSpPr/>
              <p:nvPr/>
            </p:nvSpPr>
            <p:spPr>
              <a:xfrm>
                <a:off x="10829672" y="2530085"/>
                <a:ext cx="720000" cy="72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A5385B12-19A5-4640-B1EF-ECDFD2BD01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29672" y="2530085"/>
                <a:ext cx="720000" cy="720000"/>
              </a:xfrm>
              <a:prstGeom prst="ellipse">
                <a:avLst/>
              </a:prstGeom>
              <a:blipFill>
                <a:blip r:embed="rId5"/>
                <a:stretch>
                  <a:fillRect l="-5172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5" name="TextBox 74">
            <a:extLst>
              <a:ext uri="{FF2B5EF4-FFF2-40B4-BE49-F238E27FC236}">
                <a16:creationId xmlns:a16="http://schemas.microsoft.com/office/drawing/2014/main" id="{8FDA1464-A385-A740-9F5D-1894A827779D}"/>
              </a:ext>
            </a:extLst>
          </p:cNvPr>
          <p:cNvSpPr txBox="1"/>
          <p:nvPr/>
        </p:nvSpPr>
        <p:spPr>
          <a:xfrm>
            <a:off x="10145517" y="3302562"/>
            <a:ext cx="2098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accent1"/>
                </a:solidFill>
              </a:rPr>
              <a:t>Publishing to Kafka</a:t>
            </a:r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2FC03622-EDBA-714A-A7FA-C0C465E4330D}"/>
              </a:ext>
            </a:extLst>
          </p:cNvPr>
          <p:cNvSpPr txBox="1">
            <a:spLocks/>
          </p:cNvSpPr>
          <p:nvPr/>
        </p:nvSpPr>
        <p:spPr>
          <a:xfrm>
            <a:off x="548640" y="616688"/>
            <a:ext cx="11094720" cy="556931"/>
          </a:xfrm>
        </p:spPr>
        <p:txBody>
          <a:bodyPr/>
          <a:lstStyle>
            <a:lvl1pPr algn="ctr" defTabSz="457189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0" i="0" kern="1200" spc="-100" baseline="0">
                <a:solidFill>
                  <a:schemeClr val="tx2"/>
                </a:solidFill>
                <a:latin typeface="Roboto Light" charset="0"/>
                <a:ea typeface="+mj-ea"/>
                <a:cs typeface="Calibri Light"/>
              </a:defRPr>
            </a:lvl1pPr>
          </a:lstStyle>
          <a:p>
            <a:pPr algn="l"/>
            <a:r>
              <a:rPr lang="en-US" dirty="0"/>
              <a:t>Use Case: 3 – logical Data Flow</a:t>
            </a:r>
          </a:p>
        </p:txBody>
      </p:sp>
    </p:spTree>
    <p:extLst>
      <p:ext uri="{BB962C8B-B14F-4D97-AF65-F5344CB8AC3E}">
        <p14:creationId xmlns:p14="http://schemas.microsoft.com/office/powerpoint/2010/main" val="4202320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BCD668-9EFE-0242-8A98-0B5347D6CB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9455" y="2767221"/>
            <a:ext cx="10515600" cy="951030"/>
          </a:xfrm>
        </p:spPr>
        <p:txBody>
          <a:bodyPr/>
          <a:lstStyle/>
          <a:p>
            <a:r>
              <a:rPr lang="en-US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50867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E43B-F67A-9A46-88E3-23B56C900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Case: 4</a:t>
            </a:r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34310194-A6AC-344C-B05C-B32E723408E1}"/>
              </a:ext>
            </a:extLst>
          </p:cNvPr>
          <p:cNvCxnSpPr>
            <a:cxnSpLocks/>
            <a:stCxn id="31" idx="3"/>
            <a:endCxn id="32" idx="2"/>
          </p:cNvCxnSpPr>
          <p:nvPr/>
        </p:nvCxnSpPr>
        <p:spPr>
          <a:xfrm flipV="1">
            <a:off x="5307320" y="2677862"/>
            <a:ext cx="5716018" cy="996218"/>
          </a:xfrm>
          <a:prstGeom prst="bentConnector2">
            <a:avLst/>
          </a:prstGeom>
          <a:ln w="57150" cap="flat">
            <a:solidFill>
              <a:srgbClr val="FFC000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6C5DAC6-7F99-EB46-9B3A-FE08DBAC3E15}"/>
              </a:ext>
            </a:extLst>
          </p:cNvPr>
          <p:cNvSpPr/>
          <p:nvPr/>
        </p:nvSpPr>
        <p:spPr>
          <a:xfrm>
            <a:off x="2349064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1CDAED-3DB1-1445-B9BB-E1955F07C9FB}"/>
              </a:ext>
            </a:extLst>
          </p:cNvPr>
          <p:cNvSpPr/>
          <p:nvPr/>
        </p:nvSpPr>
        <p:spPr>
          <a:xfrm>
            <a:off x="2723026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A24012-C6D7-8445-B12C-EF4B81C0B617}"/>
              </a:ext>
            </a:extLst>
          </p:cNvPr>
          <p:cNvSpPr/>
          <p:nvPr/>
        </p:nvSpPr>
        <p:spPr>
          <a:xfrm>
            <a:off x="3096988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787121-B413-9741-8D46-D46966D47707}"/>
              </a:ext>
            </a:extLst>
          </p:cNvPr>
          <p:cNvSpPr/>
          <p:nvPr/>
        </p:nvSpPr>
        <p:spPr>
          <a:xfrm>
            <a:off x="3470950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8AF649-EEA0-3847-B2CE-B3500B1806F1}"/>
              </a:ext>
            </a:extLst>
          </p:cNvPr>
          <p:cNvSpPr/>
          <p:nvPr/>
        </p:nvSpPr>
        <p:spPr>
          <a:xfrm>
            <a:off x="3844912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54D3A7-06D5-AB4E-95DE-D9DD9E251910}"/>
              </a:ext>
            </a:extLst>
          </p:cNvPr>
          <p:cNvSpPr/>
          <p:nvPr/>
        </p:nvSpPr>
        <p:spPr>
          <a:xfrm>
            <a:off x="2578996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4CE676-83A5-4C43-9867-99B8989A5766}"/>
              </a:ext>
            </a:extLst>
          </p:cNvPr>
          <p:cNvSpPr/>
          <p:nvPr/>
        </p:nvSpPr>
        <p:spPr>
          <a:xfrm>
            <a:off x="2952958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E816903-C8C2-094D-A894-08E40D462F09}"/>
              </a:ext>
            </a:extLst>
          </p:cNvPr>
          <p:cNvSpPr/>
          <p:nvPr/>
        </p:nvSpPr>
        <p:spPr>
          <a:xfrm>
            <a:off x="3326923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CF930E-5486-4A4E-87EA-D6E7AD462372}"/>
              </a:ext>
            </a:extLst>
          </p:cNvPr>
          <p:cNvSpPr txBox="1"/>
          <p:nvPr/>
        </p:nvSpPr>
        <p:spPr>
          <a:xfrm>
            <a:off x="349860" y="4588486"/>
            <a:ext cx="17841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FX rates:</a:t>
            </a:r>
            <a:br>
              <a:rPr lang="en-US" dirty="0"/>
            </a:br>
            <a:r>
              <a:rPr lang="en-US" sz="1400" i="1" dirty="0" err="1"/>
              <a:t>KafkaJsonProducer_fx</a:t>
            </a:r>
            <a:endParaRPr lang="en-US" i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754C55-CB57-B54C-A240-F07EC8BB8ADD}"/>
              </a:ext>
            </a:extLst>
          </p:cNvPr>
          <p:cNvSpPr/>
          <p:nvPr/>
        </p:nvSpPr>
        <p:spPr>
          <a:xfrm>
            <a:off x="234906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895997-B597-F64C-A187-2ABF4D517D9B}"/>
              </a:ext>
            </a:extLst>
          </p:cNvPr>
          <p:cNvSpPr/>
          <p:nvPr/>
        </p:nvSpPr>
        <p:spPr>
          <a:xfrm>
            <a:off x="358714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4E80A0-AC65-1A49-BF9B-88EDE9F6E1A7}"/>
              </a:ext>
            </a:extLst>
          </p:cNvPr>
          <p:cNvSpPr/>
          <p:nvPr/>
        </p:nvSpPr>
        <p:spPr>
          <a:xfrm>
            <a:off x="379348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494151E-4894-484F-9B3A-EF5B4F9B29EA}"/>
              </a:ext>
            </a:extLst>
          </p:cNvPr>
          <p:cNvSpPr/>
          <p:nvPr/>
        </p:nvSpPr>
        <p:spPr>
          <a:xfrm>
            <a:off x="255541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C12C28-EFFC-F940-98B7-8E982A90D7FC}"/>
              </a:ext>
            </a:extLst>
          </p:cNvPr>
          <p:cNvSpPr/>
          <p:nvPr/>
        </p:nvSpPr>
        <p:spPr>
          <a:xfrm>
            <a:off x="2968102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FDA46E-2562-004F-9B2A-9B34B6F873A5}"/>
              </a:ext>
            </a:extLst>
          </p:cNvPr>
          <p:cNvSpPr/>
          <p:nvPr/>
        </p:nvSpPr>
        <p:spPr>
          <a:xfrm>
            <a:off x="338079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03F878F-4391-D74B-82F0-33470BC591E4}"/>
              </a:ext>
            </a:extLst>
          </p:cNvPr>
          <p:cNvSpPr txBox="1"/>
          <p:nvPr/>
        </p:nvSpPr>
        <p:spPr>
          <a:xfrm>
            <a:off x="349860" y="5309909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D3960006-1FF1-4C4C-8343-40DF5E49D361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4793398" y="2677862"/>
            <a:ext cx="4436789" cy="2143300"/>
          </a:xfrm>
          <a:prstGeom prst="bentConnector3">
            <a:avLst>
              <a:gd name="adj1" fmla="val 99984"/>
            </a:avLst>
          </a:prstGeom>
          <a:ln w="57150" cap="flat"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D1257F26-6C94-2D49-8FFA-AA265DCD3CD3}"/>
              </a:ext>
            </a:extLst>
          </p:cNvPr>
          <p:cNvCxnSpPr>
            <a:cxnSpLocks/>
            <a:stCxn id="28" idx="3"/>
            <a:endCxn id="24" idx="2"/>
          </p:cNvCxnSpPr>
          <p:nvPr/>
        </p:nvCxnSpPr>
        <p:spPr>
          <a:xfrm flipV="1">
            <a:off x="4860724" y="2677862"/>
            <a:ext cx="4581718" cy="2828126"/>
          </a:xfrm>
          <a:prstGeom prst="bentConnector2">
            <a:avLst/>
          </a:prstGeom>
          <a:ln w="57150" cap="flat">
            <a:solidFill>
              <a:schemeClr val="accent2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C513BF75-2235-494E-BE39-468F53DB7413}"/>
              </a:ext>
            </a:extLst>
          </p:cNvPr>
          <p:cNvSpPr/>
          <p:nvPr/>
        </p:nvSpPr>
        <p:spPr>
          <a:xfrm>
            <a:off x="8722442" y="1597862"/>
            <a:ext cx="144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ctr"/>
            <a:r>
              <a:rPr lang="en-US" sz="1600" dirty="0">
                <a:solidFill>
                  <a:srgbClr val="E7E6E6">
                    <a:lumMod val="75000"/>
                  </a:srgbClr>
                </a:solidFill>
              </a:rPr>
              <a:t>UC 3</a:t>
            </a:r>
          </a:p>
          <a:p>
            <a:pPr algn="ctr"/>
            <a:r>
              <a:rPr lang="en-US" sz="2400" dirty="0">
                <a:solidFill>
                  <a:schemeClr val="accent1"/>
                </a:solidFill>
              </a:rPr>
              <a:t>JOIN</a:t>
            </a:r>
          </a:p>
          <a:p>
            <a:pPr algn="ctr"/>
            <a:r>
              <a:rPr lang="en-US" sz="1400" i="1" dirty="0">
                <a:solidFill>
                  <a:schemeClr val="tx1"/>
                </a:solidFill>
              </a:rPr>
              <a:t>FX &amp; TRX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1F1DA156-D6F8-D440-9A5D-64863731AEEB}"/>
              </a:ext>
            </a:extLst>
          </p:cNvPr>
          <p:cNvCxnSpPr>
            <a:cxnSpLocks/>
            <a:stCxn id="24" idx="0"/>
            <a:endCxn id="31" idx="1"/>
          </p:cNvCxnSpPr>
          <p:nvPr/>
        </p:nvCxnSpPr>
        <p:spPr>
          <a:xfrm rot="16200000" flipH="1" flipV="1">
            <a:off x="5687684" y="-80678"/>
            <a:ext cx="2076218" cy="5433298"/>
          </a:xfrm>
          <a:prstGeom prst="bentConnector4">
            <a:avLst>
              <a:gd name="adj1" fmla="val -16072"/>
              <a:gd name="adj2" fmla="val 109430"/>
            </a:avLst>
          </a:prstGeom>
          <a:ln w="57150" cap="flat">
            <a:solidFill>
              <a:schemeClr val="accent6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338A06EF-BE1F-2F47-AF44-1F2810B10E71}"/>
              </a:ext>
            </a:extLst>
          </p:cNvPr>
          <p:cNvSpPr/>
          <p:nvPr/>
        </p:nvSpPr>
        <p:spPr>
          <a:xfrm>
            <a:off x="3999828" y="2477279"/>
            <a:ext cx="1591500" cy="35945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800" dirty="0">
                <a:solidFill>
                  <a:srgbClr val="FF0000"/>
                </a:solidFill>
              </a:rPr>
              <a:t>Kafka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AB30D8-7362-B44B-9A6A-93834D35F128}"/>
              </a:ext>
            </a:extLst>
          </p:cNvPr>
          <p:cNvSpPr txBox="1"/>
          <p:nvPr/>
        </p:nvSpPr>
        <p:spPr>
          <a:xfrm>
            <a:off x="4009144" y="4667273"/>
            <a:ext cx="784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fx</a:t>
            </a:r>
            <a:endParaRPr lang="en-US" sz="1400" i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6A370BD-B577-204E-92AE-34D39A30A9D2}"/>
              </a:ext>
            </a:extLst>
          </p:cNvPr>
          <p:cNvSpPr txBox="1"/>
          <p:nvPr/>
        </p:nvSpPr>
        <p:spPr>
          <a:xfrm>
            <a:off x="4009144" y="5352099"/>
            <a:ext cx="851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trx</a:t>
            </a:r>
            <a:endParaRPr lang="en-US" sz="1400" i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D876B0A-E41C-E54F-930F-D4A0369BFE07}"/>
              </a:ext>
            </a:extLst>
          </p:cNvPr>
          <p:cNvSpPr txBox="1"/>
          <p:nvPr/>
        </p:nvSpPr>
        <p:spPr>
          <a:xfrm>
            <a:off x="4009144" y="2944571"/>
            <a:ext cx="1298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i="1" dirty="0" err="1"/>
              <a:t>SumCcIdFxAmt</a:t>
            </a:r>
            <a:endParaRPr lang="en-US" sz="1400" i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CDE548-D498-0841-B8F9-4593FD0BB62A}"/>
              </a:ext>
            </a:extLst>
          </p:cNvPr>
          <p:cNvSpPr txBox="1"/>
          <p:nvPr/>
        </p:nvSpPr>
        <p:spPr>
          <a:xfrm>
            <a:off x="4009144" y="2476672"/>
            <a:ext cx="14490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i="1" dirty="0" err="1"/>
              <a:t>CountTrxPerShop</a:t>
            </a:r>
            <a:endParaRPr lang="en-US" sz="1400" i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4F9E337-4459-5C46-9FE5-4D7C3196B81F}"/>
              </a:ext>
            </a:extLst>
          </p:cNvPr>
          <p:cNvSpPr txBox="1"/>
          <p:nvPr/>
        </p:nvSpPr>
        <p:spPr>
          <a:xfrm>
            <a:off x="4009144" y="3412470"/>
            <a:ext cx="1298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i="1" dirty="0" err="1"/>
              <a:t>TrxFxCombined</a:t>
            </a:r>
            <a:endParaRPr lang="en-US" sz="1400" i="1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848CD5-A395-744F-AB04-FFAE3D92D9C5}"/>
              </a:ext>
            </a:extLst>
          </p:cNvPr>
          <p:cNvSpPr/>
          <p:nvPr/>
        </p:nvSpPr>
        <p:spPr>
          <a:xfrm>
            <a:off x="10303338" y="1597862"/>
            <a:ext cx="144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ctr"/>
            <a:r>
              <a:rPr lang="en-US" sz="1600" dirty="0">
                <a:solidFill>
                  <a:srgbClr val="E7E6E6">
                    <a:lumMod val="75000"/>
                  </a:srgbClr>
                </a:solidFill>
              </a:rPr>
              <a:t>UC 4</a:t>
            </a:r>
          </a:p>
          <a:p>
            <a:pPr algn="ctr"/>
            <a:r>
              <a:rPr lang="en-US" sz="2400" dirty="0">
                <a:solidFill>
                  <a:schemeClr val="accent1"/>
                </a:solidFill>
              </a:rPr>
              <a:t>TABLE</a:t>
            </a:r>
          </a:p>
          <a:p>
            <a:pPr algn="ctr"/>
            <a:r>
              <a:rPr lang="en-US" sz="1400" i="1" dirty="0" err="1">
                <a:solidFill>
                  <a:schemeClr val="tx1"/>
                </a:solidFill>
              </a:rPr>
              <a:t>FxRisk</a:t>
            </a:r>
            <a:r>
              <a:rPr lang="en-US" sz="1400" i="1" dirty="0">
                <a:solidFill>
                  <a:schemeClr val="tx1"/>
                </a:solidFill>
              </a:rPr>
              <a:t> Calc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11EB4E-4148-7148-A906-AA25376E60DF}"/>
              </a:ext>
            </a:extLst>
          </p:cNvPr>
          <p:cNvSpPr txBox="1"/>
          <p:nvPr/>
        </p:nvSpPr>
        <p:spPr>
          <a:xfrm>
            <a:off x="4009144" y="3881504"/>
            <a:ext cx="953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dirty="0" err="1"/>
              <a:t>FX</a:t>
            </a:r>
            <a:r>
              <a:rPr lang="en-US" sz="1400" i="1" dirty="0" err="1"/>
              <a:t>RiskCalc</a:t>
            </a:r>
            <a:endParaRPr lang="en-US" sz="1400" i="1" dirty="0"/>
          </a:p>
        </p:txBody>
      </p: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0D17CEA3-9875-5546-B8ED-D93185BB1561}"/>
              </a:ext>
            </a:extLst>
          </p:cNvPr>
          <p:cNvCxnSpPr>
            <a:cxnSpLocks/>
            <a:stCxn id="32" idx="0"/>
            <a:endCxn id="33" idx="1"/>
          </p:cNvCxnSpPr>
          <p:nvPr/>
        </p:nvCxnSpPr>
        <p:spPr>
          <a:xfrm rot="16200000" flipH="1" flipV="1">
            <a:off x="6243615" y="-636609"/>
            <a:ext cx="2545252" cy="7014194"/>
          </a:xfrm>
          <a:prstGeom prst="bentConnector4">
            <a:avLst>
              <a:gd name="adj1" fmla="val -17653"/>
              <a:gd name="adj2" fmla="val 109403"/>
            </a:avLst>
          </a:prstGeom>
          <a:ln w="57150" cap="flat">
            <a:solidFill>
              <a:schemeClr val="accent6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4633946-8E22-A749-B7DD-97C2ACA02757}"/>
              </a:ext>
            </a:extLst>
          </p:cNvPr>
          <p:cNvSpPr txBox="1"/>
          <p:nvPr/>
        </p:nvSpPr>
        <p:spPr>
          <a:xfrm>
            <a:off x="9561503" y="156235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Flink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D729519-1E80-4C4C-9413-0CDF764FFD45}"/>
              </a:ext>
            </a:extLst>
          </p:cNvPr>
          <p:cNvSpPr txBox="1"/>
          <p:nvPr/>
        </p:nvSpPr>
        <p:spPr>
          <a:xfrm>
            <a:off x="11136942" y="156235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Flink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877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9019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22D2D-524D-2E47-AB41-F54605B40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Dataflow Programming Model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8A6131-F969-A246-A4D1-D7079E0B79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741"/>
          <a:stretch/>
        </p:blipFill>
        <p:spPr>
          <a:xfrm>
            <a:off x="981287" y="1252329"/>
            <a:ext cx="9218436" cy="341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0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22D2D-524D-2E47-AB41-F54605B40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Dataflow Programming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930591-69B1-B84B-84C8-5D1A1CDAA2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243"/>
          <a:stretch/>
        </p:blipFill>
        <p:spPr>
          <a:xfrm>
            <a:off x="981288" y="4151505"/>
            <a:ext cx="6697717" cy="20898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8A6131-F969-A246-A4D1-D7079E0B79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741"/>
          <a:stretch/>
        </p:blipFill>
        <p:spPr>
          <a:xfrm>
            <a:off x="981287" y="1252330"/>
            <a:ext cx="6697717" cy="248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5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8E960-6FEB-3745-8DA4-A3F05DD0B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Parallel Dataflows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B5B30D-07D3-F04C-8DD0-E8BCD37C9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1312793"/>
            <a:ext cx="7174064" cy="477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4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22098-76A2-E048-BAE9-3B8BF1B3E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Windows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D838850-5839-9346-97EC-6342A03C1C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8" t="4017" r="1982" b="7082"/>
          <a:stretch/>
        </p:blipFill>
        <p:spPr>
          <a:xfrm>
            <a:off x="548640" y="1391478"/>
            <a:ext cx="9777955" cy="3896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229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D814E-43C2-6643-A5AB-39A42731A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1195C7-E217-2D49-9F13-D752DA212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39" y="1867728"/>
            <a:ext cx="8069493" cy="3816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77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14ADAA-1929-2A48-A802-B5F7112F28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9455" y="2767221"/>
            <a:ext cx="10515600" cy="951030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474787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5CF77-8AEC-B841-861A-BE8F05392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Overview</a:t>
            </a:r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28379452-557D-F243-8E81-27E6BFB77AB4}"/>
              </a:ext>
            </a:extLst>
          </p:cNvPr>
          <p:cNvCxnSpPr>
            <a:cxnSpLocks/>
            <a:stCxn id="37" idx="3"/>
            <a:endCxn id="38" idx="2"/>
          </p:cNvCxnSpPr>
          <p:nvPr/>
        </p:nvCxnSpPr>
        <p:spPr>
          <a:xfrm flipV="1">
            <a:off x="5307320" y="2677862"/>
            <a:ext cx="5716018" cy="996218"/>
          </a:xfrm>
          <a:prstGeom prst="bentConnector2">
            <a:avLst/>
          </a:prstGeom>
          <a:ln w="57150" cap="flat">
            <a:solidFill>
              <a:srgbClr val="FFC000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C420346D-A174-FF46-A43B-C11D399E2B2B}"/>
              </a:ext>
            </a:extLst>
          </p:cNvPr>
          <p:cNvSpPr/>
          <p:nvPr/>
        </p:nvSpPr>
        <p:spPr>
          <a:xfrm>
            <a:off x="2349064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E05834-85CA-7B4A-B473-83288DB8B224}"/>
              </a:ext>
            </a:extLst>
          </p:cNvPr>
          <p:cNvSpPr/>
          <p:nvPr/>
        </p:nvSpPr>
        <p:spPr>
          <a:xfrm>
            <a:off x="2723026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7C9C0B-1B58-DC48-9DA3-E280A92523FB}"/>
              </a:ext>
            </a:extLst>
          </p:cNvPr>
          <p:cNvSpPr/>
          <p:nvPr/>
        </p:nvSpPr>
        <p:spPr>
          <a:xfrm>
            <a:off x="3096988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AF66BA-AA82-474A-8C36-85206FCFC36A}"/>
              </a:ext>
            </a:extLst>
          </p:cNvPr>
          <p:cNvSpPr/>
          <p:nvPr/>
        </p:nvSpPr>
        <p:spPr>
          <a:xfrm>
            <a:off x="3470950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87A437-B5B3-2542-90C4-CCA1404B7435}"/>
              </a:ext>
            </a:extLst>
          </p:cNvPr>
          <p:cNvSpPr/>
          <p:nvPr/>
        </p:nvSpPr>
        <p:spPr>
          <a:xfrm>
            <a:off x="3844912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B93EDA-A582-C642-86CF-38EEBF7A4593}"/>
              </a:ext>
            </a:extLst>
          </p:cNvPr>
          <p:cNvSpPr/>
          <p:nvPr/>
        </p:nvSpPr>
        <p:spPr>
          <a:xfrm>
            <a:off x="2578996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18F1DDA-E151-0448-8211-5E7DB56C3602}"/>
              </a:ext>
            </a:extLst>
          </p:cNvPr>
          <p:cNvSpPr/>
          <p:nvPr/>
        </p:nvSpPr>
        <p:spPr>
          <a:xfrm>
            <a:off x="2952958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5FA238-98AF-6F4E-9D4B-63074F62A319}"/>
              </a:ext>
            </a:extLst>
          </p:cNvPr>
          <p:cNvSpPr/>
          <p:nvPr/>
        </p:nvSpPr>
        <p:spPr>
          <a:xfrm>
            <a:off x="3326923" y="4610873"/>
            <a:ext cx="8058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F32130-13E6-D742-B877-BEFE70F5FDA6}"/>
              </a:ext>
            </a:extLst>
          </p:cNvPr>
          <p:cNvSpPr txBox="1"/>
          <p:nvPr/>
        </p:nvSpPr>
        <p:spPr>
          <a:xfrm>
            <a:off x="349860" y="4588486"/>
            <a:ext cx="17841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FX rates:</a:t>
            </a:r>
            <a:br>
              <a:rPr lang="en-US" dirty="0"/>
            </a:br>
            <a:r>
              <a:rPr lang="en-US" sz="1400" i="1" dirty="0" err="1"/>
              <a:t>KafkaJsonProducer_fx</a:t>
            </a:r>
            <a:endParaRPr lang="en-US" i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9C5C18-4944-924D-811F-5C638C246DB0}"/>
              </a:ext>
            </a:extLst>
          </p:cNvPr>
          <p:cNvSpPr/>
          <p:nvPr/>
        </p:nvSpPr>
        <p:spPr>
          <a:xfrm>
            <a:off x="234906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EC4A8F0-DE56-184F-BCC4-BBBA85C9B661}"/>
              </a:ext>
            </a:extLst>
          </p:cNvPr>
          <p:cNvSpPr/>
          <p:nvPr/>
        </p:nvSpPr>
        <p:spPr>
          <a:xfrm>
            <a:off x="358714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7C46781-D166-BE46-91A6-A3197C2B2B28}"/>
              </a:ext>
            </a:extLst>
          </p:cNvPr>
          <p:cNvSpPr/>
          <p:nvPr/>
        </p:nvSpPr>
        <p:spPr>
          <a:xfrm>
            <a:off x="379348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07B0CB-7979-A24D-81B6-4C42A6A6AC21}"/>
              </a:ext>
            </a:extLst>
          </p:cNvPr>
          <p:cNvSpPr/>
          <p:nvPr/>
        </p:nvSpPr>
        <p:spPr>
          <a:xfrm>
            <a:off x="2555410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871872D-49C9-D84D-A8DF-A9A5E93C3CFE}"/>
              </a:ext>
            </a:extLst>
          </p:cNvPr>
          <p:cNvSpPr/>
          <p:nvPr/>
        </p:nvSpPr>
        <p:spPr>
          <a:xfrm>
            <a:off x="2968102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B88F8C0-E012-7C42-9463-0DD418901719}"/>
              </a:ext>
            </a:extLst>
          </p:cNvPr>
          <p:cNvSpPr/>
          <p:nvPr/>
        </p:nvSpPr>
        <p:spPr>
          <a:xfrm>
            <a:off x="3380794" y="5298938"/>
            <a:ext cx="120870" cy="540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0D85177-5F0C-7B4F-8C9B-31B42025ADB7}"/>
              </a:ext>
            </a:extLst>
          </p:cNvPr>
          <p:cNvSpPr txBox="1"/>
          <p:nvPr/>
        </p:nvSpPr>
        <p:spPr>
          <a:xfrm>
            <a:off x="349860" y="5309909"/>
            <a:ext cx="184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 transactions:</a:t>
            </a:r>
          </a:p>
          <a:p>
            <a:r>
              <a:rPr lang="en-US" sz="1400" i="1" dirty="0" err="1"/>
              <a:t>KafkaJsonProducer_trx</a:t>
            </a:r>
            <a:endParaRPr lang="en-US" sz="1400" i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EB85B2-5C68-364E-823F-DCA69804FE20}"/>
              </a:ext>
            </a:extLst>
          </p:cNvPr>
          <p:cNvSpPr/>
          <p:nvPr/>
        </p:nvSpPr>
        <p:spPr>
          <a:xfrm>
            <a:off x="5686118" y="1597863"/>
            <a:ext cx="144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</a:rPr>
              <a:t>UC 1</a:t>
            </a:r>
          </a:p>
          <a:p>
            <a:pPr algn="ctr"/>
            <a:r>
              <a:rPr lang="en-US" sz="2400" dirty="0">
                <a:solidFill>
                  <a:schemeClr val="accent1"/>
                </a:solidFill>
              </a:rPr>
              <a:t>COUNT</a:t>
            </a:r>
          </a:p>
          <a:p>
            <a:pPr algn="ctr"/>
            <a:r>
              <a:rPr lang="en-US" i="1" dirty="0" err="1">
                <a:solidFill>
                  <a:schemeClr val="tx1"/>
                </a:solidFill>
              </a:rPr>
              <a:t>trx</a:t>
            </a:r>
            <a:r>
              <a:rPr lang="en-US" i="1" dirty="0">
                <a:solidFill>
                  <a:schemeClr val="tx1"/>
                </a:solidFill>
              </a:rPr>
              <a:t> per Shop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96463357-5861-B945-AADD-19D8EF9A9B17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4793398" y="2677862"/>
            <a:ext cx="4436789" cy="2143300"/>
          </a:xfrm>
          <a:prstGeom prst="bentConnector3">
            <a:avLst>
              <a:gd name="adj1" fmla="val 99984"/>
            </a:avLst>
          </a:prstGeom>
          <a:ln w="57150" cap="flat"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08DCA45C-B150-DA4B-99CE-A7201F9C3385}"/>
              </a:ext>
            </a:extLst>
          </p:cNvPr>
          <p:cNvCxnSpPr>
            <a:cxnSpLocks/>
            <a:stCxn id="22" idx="1"/>
            <a:endCxn id="36" idx="1"/>
          </p:cNvCxnSpPr>
          <p:nvPr/>
        </p:nvCxnSpPr>
        <p:spPr>
          <a:xfrm rot="10800000" flipV="1">
            <a:off x="4009144" y="2137862"/>
            <a:ext cx="1676974" cy="600419"/>
          </a:xfrm>
          <a:prstGeom prst="bentConnector3">
            <a:avLst>
              <a:gd name="adj1" fmla="val 113632"/>
            </a:avLst>
          </a:prstGeom>
          <a:ln w="57150" cap="flat">
            <a:solidFill>
              <a:schemeClr val="accent6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8D9EFA03-FC5F-7441-AC5B-26AF9BD5E873}"/>
              </a:ext>
            </a:extLst>
          </p:cNvPr>
          <p:cNvCxnSpPr>
            <a:cxnSpLocks/>
            <a:stCxn id="34" idx="3"/>
            <a:endCxn id="26" idx="2"/>
          </p:cNvCxnSpPr>
          <p:nvPr/>
        </p:nvCxnSpPr>
        <p:spPr>
          <a:xfrm flipV="1">
            <a:off x="4860724" y="2677862"/>
            <a:ext cx="4581718" cy="2828126"/>
          </a:xfrm>
          <a:prstGeom prst="bentConnector2">
            <a:avLst/>
          </a:prstGeom>
          <a:ln w="57150" cap="flat">
            <a:solidFill>
              <a:schemeClr val="accent2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21D4510D-BF68-F149-B2F5-D9DBA45B9295}"/>
              </a:ext>
            </a:extLst>
          </p:cNvPr>
          <p:cNvSpPr/>
          <p:nvPr/>
        </p:nvSpPr>
        <p:spPr>
          <a:xfrm>
            <a:off x="8722442" y="1597862"/>
            <a:ext cx="144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ctr"/>
            <a:r>
              <a:rPr lang="en-US" sz="1600" dirty="0">
                <a:solidFill>
                  <a:srgbClr val="E7E6E6">
                    <a:lumMod val="75000"/>
                  </a:srgbClr>
                </a:solidFill>
              </a:rPr>
              <a:t>UC 3</a:t>
            </a:r>
          </a:p>
          <a:p>
            <a:pPr algn="ctr"/>
            <a:r>
              <a:rPr lang="en-US" sz="2400" dirty="0">
                <a:solidFill>
                  <a:schemeClr val="accent1"/>
                </a:solidFill>
              </a:rPr>
              <a:t>JOIN</a:t>
            </a:r>
          </a:p>
          <a:p>
            <a:pPr algn="ctr"/>
            <a:r>
              <a:rPr lang="en-US" sz="1400" i="1" dirty="0">
                <a:solidFill>
                  <a:schemeClr val="tx1"/>
                </a:solidFill>
              </a:rPr>
              <a:t>FX &amp; TRX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4B28E9C0-922B-3E48-AA5E-8CF89117D999}"/>
              </a:ext>
            </a:extLst>
          </p:cNvPr>
          <p:cNvCxnSpPr>
            <a:cxnSpLocks/>
            <a:stCxn id="34" idx="3"/>
            <a:endCxn id="22" idx="2"/>
          </p:cNvCxnSpPr>
          <p:nvPr/>
        </p:nvCxnSpPr>
        <p:spPr>
          <a:xfrm flipV="1">
            <a:off x="4860724" y="2677863"/>
            <a:ext cx="1545394" cy="2828125"/>
          </a:xfrm>
          <a:prstGeom prst="bentConnector2">
            <a:avLst/>
          </a:prstGeom>
          <a:ln w="57150" cap="flat">
            <a:solidFill>
              <a:schemeClr val="accent2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31EB1BC5-BF27-7C41-9972-78C6C7B0591F}"/>
              </a:ext>
            </a:extLst>
          </p:cNvPr>
          <p:cNvSpPr/>
          <p:nvPr/>
        </p:nvSpPr>
        <p:spPr>
          <a:xfrm>
            <a:off x="7204280" y="1597863"/>
            <a:ext cx="144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ctr"/>
            <a:r>
              <a:rPr lang="en-US" sz="1600" dirty="0">
                <a:solidFill>
                  <a:srgbClr val="E7E6E6">
                    <a:lumMod val="75000"/>
                  </a:srgbClr>
                </a:solidFill>
              </a:rPr>
              <a:t>UC 2</a:t>
            </a:r>
            <a:endParaRPr lang="en-US" sz="2400" dirty="0">
              <a:solidFill>
                <a:srgbClr val="FF0000"/>
              </a:solidFill>
            </a:endParaRPr>
          </a:p>
          <a:p>
            <a:pPr algn="ctr"/>
            <a:r>
              <a:rPr lang="en-US" sz="2400" dirty="0">
                <a:solidFill>
                  <a:schemeClr val="accent1"/>
                </a:solidFill>
              </a:rPr>
              <a:t>SUM</a:t>
            </a:r>
          </a:p>
          <a:p>
            <a:pPr algn="ctr"/>
            <a:r>
              <a:rPr lang="en-US" i="1" dirty="0" err="1">
                <a:solidFill>
                  <a:schemeClr val="tx1"/>
                </a:solidFill>
              </a:rPr>
              <a:t>ccid</a:t>
            </a:r>
            <a:r>
              <a:rPr lang="en-US" i="1" dirty="0">
                <a:solidFill>
                  <a:schemeClr val="tx1"/>
                </a:solidFill>
              </a:rPr>
              <a:t>/</a:t>
            </a:r>
            <a:r>
              <a:rPr lang="en-US" i="1" dirty="0" err="1">
                <a:solidFill>
                  <a:schemeClr val="tx1"/>
                </a:solidFill>
              </a:rPr>
              <a:t>trx</a:t>
            </a:r>
            <a:r>
              <a:rPr lang="en-US" i="1" dirty="0">
                <a:solidFill>
                  <a:schemeClr val="tx1"/>
                </a:solidFill>
              </a:rPr>
              <a:t>/</a:t>
            </a:r>
            <a:r>
              <a:rPr lang="en-US" i="1" dirty="0" err="1">
                <a:solidFill>
                  <a:schemeClr val="tx1"/>
                </a:solidFill>
              </a:rPr>
              <a:t>fx</a:t>
            </a:r>
            <a:endParaRPr lang="en-US" i="1" dirty="0">
              <a:solidFill>
                <a:schemeClr val="tx1"/>
              </a:solidFill>
            </a:endParaRP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0B318FA0-D45D-F646-B417-7B33C439DDEB}"/>
              </a:ext>
            </a:extLst>
          </p:cNvPr>
          <p:cNvCxnSpPr>
            <a:cxnSpLocks/>
            <a:stCxn id="34" idx="3"/>
            <a:endCxn id="28" idx="2"/>
          </p:cNvCxnSpPr>
          <p:nvPr/>
        </p:nvCxnSpPr>
        <p:spPr>
          <a:xfrm flipV="1">
            <a:off x="4860724" y="2677863"/>
            <a:ext cx="3063556" cy="2828125"/>
          </a:xfrm>
          <a:prstGeom prst="bentConnector2">
            <a:avLst/>
          </a:prstGeom>
          <a:ln w="57150" cap="flat">
            <a:solidFill>
              <a:schemeClr val="accent2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323FEFAB-32FB-B243-B1AB-17F035265385}"/>
              </a:ext>
            </a:extLst>
          </p:cNvPr>
          <p:cNvCxnSpPr>
            <a:cxnSpLocks/>
            <a:stCxn id="28" idx="0"/>
            <a:endCxn id="35" idx="1"/>
          </p:cNvCxnSpPr>
          <p:nvPr/>
        </p:nvCxnSpPr>
        <p:spPr>
          <a:xfrm rot="16200000" flipH="1" flipV="1">
            <a:off x="5162553" y="444454"/>
            <a:ext cx="1608318" cy="3915136"/>
          </a:xfrm>
          <a:prstGeom prst="bentConnector4">
            <a:avLst>
              <a:gd name="adj1" fmla="val -14214"/>
              <a:gd name="adj2" fmla="val 109866"/>
            </a:avLst>
          </a:prstGeom>
          <a:ln w="57150" cap="flat">
            <a:solidFill>
              <a:schemeClr val="accent6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C6C6A8FE-FD05-504C-A37B-19D4CF853277}"/>
              </a:ext>
            </a:extLst>
          </p:cNvPr>
          <p:cNvCxnSpPr>
            <a:cxnSpLocks/>
            <a:stCxn id="26" idx="0"/>
            <a:endCxn id="37" idx="1"/>
          </p:cNvCxnSpPr>
          <p:nvPr/>
        </p:nvCxnSpPr>
        <p:spPr>
          <a:xfrm rot="16200000" flipH="1" flipV="1">
            <a:off x="5687684" y="-80678"/>
            <a:ext cx="2076218" cy="5433298"/>
          </a:xfrm>
          <a:prstGeom prst="bentConnector4">
            <a:avLst>
              <a:gd name="adj1" fmla="val -16072"/>
              <a:gd name="adj2" fmla="val 109430"/>
            </a:avLst>
          </a:prstGeom>
          <a:ln w="57150" cap="flat">
            <a:solidFill>
              <a:schemeClr val="accent6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59624FD-38F1-8D42-9475-668D457C7AE3}"/>
              </a:ext>
            </a:extLst>
          </p:cNvPr>
          <p:cNvSpPr/>
          <p:nvPr/>
        </p:nvSpPr>
        <p:spPr>
          <a:xfrm>
            <a:off x="3999828" y="2477279"/>
            <a:ext cx="1591500" cy="35945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800" dirty="0">
                <a:solidFill>
                  <a:srgbClr val="FF0000"/>
                </a:solidFill>
              </a:rPr>
              <a:t>Kafka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4A7DE92-DDC1-3B40-8625-DBBEB9E6AB55}"/>
              </a:ext>
            </a:extLst>
          </p:cNvPr>
          <p:cNvSpPr txBox="1"/>
          <p:nvPr/>
        </p:nvSpPr>
        <p:spPr>
          <a:xfrm>
            <a:off x="4009144" y="4667273"/>
            <a:ext cx="784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fx</a:t>
            </a:r>
            <a:endParaRPr lang="en-US" sz="1400" i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D6F4AF5-CC13-9641-8E49-33DC1092DD54}"/>
              </a:ext>
            </a:extLst>
          </p:cNvPr>
          <p:cNvSpPr txBox="1"/>
          <p:nvPr/>
        </p:nvSpPr>
        <p:spPr>
          <a:xfrm>
            <a:off x="4009144" y="5352099"/>
            <a:ext cx="851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r>
              <a:rPr lang="en-US" sz="1400" i="1" dirty="0" err="1"/>
              <a:t>trx</a:t>
            </a:r>
            <a:endParaRPr lang="en-US" sz="1400" i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EE59967-DD41-314D-8724-BDF1C0030FFC}"/>
              </a:ext>
            </a:extLst>
          </p:cNvPr>
          <p:cNvSpPr txBox="1"/>
          <p:nvPr/>
        </p:nvSpPr>
        <p:spPr>
          <a:xfrm>
            <a:off x="4009144" y="2944571"/>
            <a:ext cx="1298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i="1" dirty="0" err="1"/>
              <a:t>SumCcIdFxAmt</a:t>
            </a:r>
            <a:endParaRPr lang="en-US" sz="1400" i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DCED1F-0050-5A41-A337-013396B509FB}"/>
              </a:ext>
            </a:extLst>
          </p:cNvPr>
          <p:cNvSpPr txBox="1"/>
          <p:nvPr/>
        </p:nvSpPr>
        <p:spPr>
          <a:xfrm>
            <a:off x="4009144" y="2476672"/>
            <a:ext cx="14490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i="1" dirty="0" err="1"/>
              <a:t>CountTrxPerShop</a:t>
            </a:r>
            <a:endParaRPr lang="en-US" sz="1400" i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0DB2707-842E-1E4B-BADB-6D5BF3003C97}"/>
              </a:ext>
            </a:extLst>
          </p:cNvPr>
          <p:cNvSpPr txBox="1"/>
          <p:nvPr/>
        </p:nvSpPr>
        <p:spPr>
          <a:xfrm>
            <a:off x="4009144" y="3412470"/>
            <a:ext cx="1298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i="1" dirty="0" err="1"/>
              <a:t>TrxFxCombined</a:t>
            </a:r>
            <a:endParaRPr lang="en-US" sz="1400" i="1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A3E4F00-BC5D-954E-875D-7B7C16846ECB}"/>
              </a:ext>
            </a:extLst>
          </p:cNvPr>
          <p:cNvSpPr/>
          <p:nvPr/>
        </p:nvSpPr>
        <p:spPr>
          <a:xfrm>
            <a:off x="10303338" y="1597862"/>
            <a:ext cx="144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ctr"/>
            <a:r>
              <a:rPr lang="en-US" sz="1600" dirty="0">
                <a:solidFill>
                  <a:srgbClr val="E7E6E6">
                    <a:lumMod val="75000"/>
                  </a:srgbClr>
                </a:solidFill>
              </a:rPr>
              <a:t>UC 4</a:t>
            </a:r>
          </a:p>
          <a:p>
            <a:pPr algn="ctr"/>
            <a:r>
              <a:rPr lang="en-US" sz="2400" dirty="0">
                <a:solidFill>
                  <a:schemeClr val="accent1"/>
                </a:solidFill>
              </a:rPr>
              <a:t>TABLE</a:t>
            </a:r>
          </a:p>
          <a:p>
            <a:pPr algn="ctr"/>
            <a:r>
              <a:rPr lang="en-US" sz="1400" i="1" dirty="0" err="1">
                <a:solidFill>
                  <a:schemeClr val="tx1"/>
                </a:solidFill>
              </a:rPr>
              <a:t>FxRisk</a:t>
            </a:r>
            <a:r>
              <a:rPr lang="en-US" sz="1400" i="1" dirty="0">
                <a:solidFill>
                  <a:schemeClr val="tx1"/>
                </a:solidFill>
              </a:rPr>
              <a:t> Calc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20A2A21-2EF5-B944-BD6D-FE07CA95717B}"/>
              </a:ext>
            </a:extLst>
          </p:cNvPr>
          <p:cNvSpPr txBox="1"/>
          <p:nvPr/>
        </p:nvSpPr>
        <p:spPr>
          <a:xfrm>
            <a:off x="4009144" y="3881504"/>
            <a:ext cx="953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Topic: </a:t>
            </a:r>
            <a:br>
              <a:rPr lang="en-US" sz="1400" dirty="0"/>
            </a:br>
            <a:r>
              <a:rPr lang="en-US" sz="1400" dirty="0" err="1"/>
              <a:t>FX</a:t>
            </a:r>
            <a:r>
              <a:rPr lang="en-US" sz="1400" i="1" dirty="0" err="1"/>
              <a:t>RiskCalc</a:t>
            </a:r>
            <a:endParaRPr lang="en-US" sz="1400" i="1" dirty="0"/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40AAE9E1-1123-6041-A83D-094EBB4FF677}"/>
              </a:ext>
            </a:extLst>
          </p:cNvPr>
          <p:cNvCxnSpPr>
            <a:cxnSpLocks/>
            <a:stCxn id="38" idx="0"/>
            <a:endCxn id="39" idx="1"/>
          </p:cNvCxnSpPr>
          <p:nvPr/>
        </p:nvCxnSpPr>
        <p:spPr>
          <a:xfrm rot="16200000" flipH="1" flipV="1">
            <a:off x="6243615" y="-636609"/>
            <a:ext cx="2545252" cy="7014194"/>
          </a:xfrm>
          <a:prstGeom prst="bentConnector4">
            <a:avLst>
              <a:gd name="adj1" fmla="val -17653"/>
              <a:gd name="adj2" fmla="val 109403"/>
            </a:avLst>
          </a:prstGeom>
          <a:ln w="57150" cap="flat">
            <a:solidFill>
              <a:schemeClr val="accent6"/>
            </a:solidFill>
            <a:prstDash val="sysDot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D40EBD6F-B7AF-8845-B071-23A54B939A1F}"/>
              </a:ext>
            </a:extLst>
          </p:cNvPr>
          <p:cNvSpPr txBox="1"/>
          <p:nvPr/>
        </p:nvSpPr>
        <p:spPr>
          <a:xfrm>
            <a:off x="6510412" y="156235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Flink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5E41671-E885-A944-B042-513E793235E4}"/>
              </a:ext>
            </a:extLst>
          </p:cNvPr>
          <p:cNvSpPr txBox="1"/>
          <p:nvPr/>
        </p:nvSpPr>
        <p:spPr>
          <a:xfrm>
            <a:off x="8043341" y="156235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Flink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7301180-50D7-7A4E-8654-E8CD12E55BD6}"/>
              </a:ext>
            </a:extLst>
          </p:cNvPr>
          <p:cNvSpPr txBox="1"/>
          <p:nvPr/>
        </p:nvSpPr>
        <p:spPr>
          <a:xfrm>
            <a:off x="9561503" y="156235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Flink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547C809-623F-CD4D-8571-93CF95FF5755}"/>
              </a:ext>
            </a:extLst>
          </p:cNvPr>
          <p:cNvSpPr txBox="1"/>
          <p:nvPr/>
        </p:nvSpPr>
        <p:spPr>
          <a:xfrm>
            <a:off x="11136942" y="156235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Flink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306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loudera-White">
  <a:themeElements>
    <a:clrScheme name="Cloudera">
      <a:dk1>
        <a:srgbClr val="293C46"/>
      </a:dk1>
      <a:lt1>
        <a:srgbClr val="FFFFFF"/>
      </a:lt1>
      <a:dk2>
        <a:srgbClr val="293C46"/>
      </a:dk2>
      <a:lt2>
        <a:srgbClr val="FFFFFF"/>
      </a:lt2>
      <a:accent1>
        <a:srgbClr val="29A7DE"/>
      </a:accent1>
      <a:accent2>
        <a:srgbClr val="00619C"/>
      </a:accent2>
      <a:accent3>
        <a:srgbClr val="A4D65E"/>
      </a:accent3>
      <a:accent4>
        <a:srgbClr val="FF8F00"/>
      </a:accent4>
      <a:accent5>
        <a:srgbClr val="FFD664"/>
      </a:accent5>
      <a:accent6>
        <a:srgbClr val="828282"/>
      </a:accent6>
      <a:hlink>
        <a:srgbClr val="29A7DE"/>
      </a:hlink>
      <a:folHlink>
        <a:srgbClr val="828282"/>
      </a:folHlink>
    </a:clrScheme>
    <a:fontScheme name="Cloudera">
      <a:majorFont>
        <a:latin typeface="La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lIns="0"/>
      <a:lstStyle>
        <a:defPPr marL="0" indent="0" algn="l">
          <a:buClr>
            <a:schemeClr val="accent6">
              <a:lumMod val="20000"/>
              <a:lumOff val="80000"/>
            </a:schemeClr>
          </a:buClr>
          <a:buNone/>
          <a:defRPr sz="1400" dirty="0">
            <a:solidFill>
              <a:schemeClr val="accent6">
                <a:lumMod val="60000"/>
                <a:lumOff val="40000"/>
              </a:schemeClr>
            </a:solidFill>
            <a:latin typeface="Roboto" panose="02000000000000000000" pitchFamily="2" charset="0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loudera_Toolkit_Dark_2018_030618_EV.pptx" id="{F3697C09-4429-4B89-8864-66A64E985461}" vid="{EF544AEE-E67E-4985-B590-F3BB6F01BF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Cloudera_Toolkit_Dark_2018_030618_EV</Template>
  <TotalTime>2998</TotalTime>
  <Words>1013</Words>
  <Application>Microsoft Macintosh PowerPoint</Application>
  <PresentationFormat>Widescreen</PresentationFormat>
  <Paragraphs>275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Cambria Math</vt:lpstr>
      <vt:lpstr>Lato</vt:lpstr>
      <vt:lpstr>Lato Light</vt:lpstr>
      <vt:lpstr>Roboto</vt:lpstr>
      <vt:lpstr>Roboto Light</vt:lpstr>
      <vt:lpstr>Roboto Regular</vt:lpstr>
      <vt:lpstr>Cloudera-White</vt:lpstr>
      <vt:lpstr>Streaming Intro</vt:lpstr>
      <vt:lpstr>PowerPoint Presentation</vt:lpstr>
      <vt:lpstr>Dataflow Programming Model</vt:lpstr>
      <vt:lpstr>Dataflow Programming Model</vt:lpstr>
      <vt:lpstr>Parallel Dataflows</vt:lpstr>
      <vt:lpstr>Windows</vt:lpstr>
      <vt:lpstr>time</vt:lpstr>
      <vt:lpstr>PowerPoint Presentation</vt:lpstr>
      <vt:lpstr>Use Case Overview</vt:lpstr>
      <vt:lpstr>Use Case: 1</vt:lpstr>
      <vt:lpstr>PowerPoint Presentation</vt:lpstr>
      <vt:lpstr>Use Case: 5</vt:lpstr>
      <vt:lpstr>PowerPoint Presentation</vt:lpstr>
      <vt:lpstr>Use Case: 6</vt:lpstr>
      <vt:lpstr>PowerPoint Presentation</vt:lpstr>
      <vt:lpstr>Use Case: 2</vt:lpstr>
      <vt:lpstr>PowerPoint Presentation</vt:lpstr>
      <vt:lpstr>Use Case: 3</vt:lpstr>
      <vt:lpstr>PowerPoint Presentation</vt:lpstr>
      <vt:lpstr>Use Case: 4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Cloudera Toolkit (Dark) 2018</dc:title>
  <dc:subject/>
  <dc:creator>Deckhand</dc:creator>
  <cp:keywords/>
  <dc:description/>
  <cp:lastModifiedBy>Marcel Däppen</cp:lastModifiedBy>
  <cp:revision>66</cp:revision>
  <dcterms:created xsi:type="dcterms:W3CDTF">2018-03-07T01:22:40Z</dcterms:created>
  <dcterms:modified xsi:type="dcterms:W3CDTF">2019-09-05T13:52:13Z</dcterms:modified>
  <cp:category/>
</cp:coreProperties>
</file>